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4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5.xml" ContentType="application/vnd.openxmlformats-officedocument.presentationml.notesSlide+xml"/>
  <Override PartName="/ppt/notesSlides/notesSlide746.xml" ContentType="application/vnd.openxmlformats-officedocument.presentationml.notesSlide+xml"/>
  <Override PartName="/ppt/notesSlides/notesSlide747.xml" ContentType="application/vnd.openxmlformats-officedocument.presentationml.notesSlide+xml"/>
  <Override PartName="/ppt/notesSlides/notesSlide748.xml" ContentType="application/vnd.openxmlformats-officedocument.presentationml.notesSlide+xml"/>
  <Override PartName="/ppt/notesSlides/notesSlide74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50.xml" ContentType="application/vnd.openxmlformats-officedocument.presentationml.notesSlide+xml"/>
  <Override PartName="/ppt/notesSlides/notesSlide751.xml" ContentType="application/vnd.openxmlformats-officedocument.presentationml.notesSlide+xml"/>
  <Override PartName="/ppt/notesSlides/notesSlide752.xml" ContentType="application/vnd.openxmlformats-officedocument.presentationml.notesSlide+xml"/>
  <Override PartName="/ppt/notesSlides/notesSlide753.xml" ContentType="application/vnd.openxmlformats-officedocument.presentationml.notesSlide+xml"/>
  <Override PartName="/ppt/notesSlides/notesSlide754.xml" ContentType="application/vnd.openxmlformats-officedocument.presentationml.notesSlide+xml"/>
  <Override PartName="/ppt/notesSlides/notesSlide755.xml" ContentType="application/vnd.openxmlformats-officedocument.presentationml.notesSlide+xml"/>
  <Override PartName="/ppt/notesSlides/notesSlide756.xml" ContentType="application/vnd.openxmlformats-officedocument.presentationml.notesSlide+xml"/>
  <Override PartName="/ppt/notesSlides/notesSlide757.xml" ContentType="application/vnd.openxmlformats-officedocument.presentationml.notesSlide+xml"/>
  <Override PartName="/ppt/notesSlides/notesSlide758.xml" ContentType="application/vnd.openxmlformats-officedocument.presentationml.notesSlide+xml"/>
  <Override PartName="/ppt/notesSlides/notesSlide75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60.xml" ContentType="application/vnd.openxmlformats-officedocument.presentationml.notesSlide+xml"/>
  <Override PartName="/ppt/notesSlides/notesSlide761.xml" ContentType="application/vnd.openxmlformats-officedocument.presentationml.notesSlide+xml"/>
  <Override PartName="/ppt/notesSlides/notesSlide762.xml" ContentType="application/vnd.openxmlformats-officedocument.presentationml.notesSlide+xml"/>
  <Override PartName="/ppt/notesSlides/notesSlide763.xml" ContentType="application/vnd.openxmlformats-officedocument.presentationml.notesSlide+xml"/>
  <Override PartName="/ppt/notesSlides/notesSlide764.xml" ContentType="application/vnd.openxmlformats-officedocument.presentationml.notesSlide+xml"/>
  <Override PartName="/ppt/notesSlides/notesSlide765.xml" ContentType="application/vnd.openxmlformats-officedocument.presentationml.notesSlide+xml"/>
  <Override PartName="/ppt/notesSlides/notesSlide766.xml" ContentType="application/vnd.openxmlformats-officedocument.presentationml.notesSlide+xml"/>
  <Override PartName="/ppt/notesSlides/notesSlide767.xml" ContentType="application/vnd.openxmlformats-officedocument.presentationml.notesSlide+xml"/>
  <Override PartName="/ppt/notesSlides/notesSlide768.xml" ContentType="application/vnd.openxmlformats-officedocument.presentationml.notesSlide+xml"/>
  <Override PartName="/ppt/notesSlides/notesSlide769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70.xml" ContentType="application/vnd.openxmlformats-officedocument.presentationml.notesSlide+xml"/>
  <Override PartName="/ppt/notesSlides/notesSlide771.xml" ContentType="application/vnd.openxmlformats-officedocument.presentationml.notesSlide+xml"/>
  <Override PartName="/ppt/notesSlides/notesSlide772.xml" ContentType="application/vnd.openxmlformats-officedocument.presentationml.notesSlide+xml"/>
  <Override PartName="/ppt/notesSlides/notesSlide773.xml" ContentType="application/vnd.openxmlformats-officedocument.presentationml.notesSlide+xml"/>
  <Override PartName="/ppt/notesSlides/notesSlide774.xml" ContentType="application/vnd.openxmlformats-officedocument.presentationml.notesSlide+xml"/>
  <Override PartName="/ppt/notesSlides/notesSlide775.xml" ContentType="application/vnd.openxmlformats-officedocument.presentationml.notesSlide+xml"/>
  <Override PartName="/ppt/notesSlides/notesSlide776.xml" ContentType="application/vnd.openxmlformats-officedocument.presentationml.notesSlide+xml"/>
  <Override PartName="/ppt/notesSlides/notesSlide777.xml" ContentType="application/vnd.openxmlformats-officedocument.presentationml.notesSlide+xml"/>
  <Override PartName="/ppt/notesSlides/notesSlide778.xml" ContentType="application/vnd.openxmlformats-officedocument.presentationml.notesSlide+xml"/>
  <Override PartName="/ppt/notesSlides/notesSlide7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80.xml" ContentType="application/vnd.openxmlformats-officedocument.presentationml.notesSlide+xml"/>
  <Override PartName="/ppt/notesSlides/notesSlide781.xml" ContentType="application/vnd.openxmlformats-officedocument.presentationml.notesSlide+xml"/>
  <Override PartName="/ppt/notesSlides/notesSlide782.xml" ContentType="application/vnd.openxmlformats-officedocument.presentationml.notesSlide+xml"/>
  <Override PartName="/ppt/notesSlides/notesSlide783.xml" ContentType="application/vnd.openxmlformats-officedocument.presentationml.notesSlide+xml"/>
  <Override PartName="/ppt/notesSlides/notesSlide784.xml" ContentType="application/vnd.openxmlformats-officedocument.presentationml.notesSlide+xml"/>
  <Override PartName="/ppt/notesSlides/notesSlide785.xml" ContentType="application/vnd.openxmlformats-officedocument.presentationml.notesSlide+xml"/>
  <Override PartName="/ppt/notesSlides/notesSlide786.xml" ContentType="application/vnd.openxmlformats-officedocument.presentationml.notesSlide+xml"/>
  <Override PartName="/ppt/notesSlides/notesSlide787.xml" ContentType="application/vnd.openxmlformats-officedocument.presentationml.notesSlide+xml"/>
  <Override PartName="/ppt/notesSlides/notesSlide788.xml" ContentType="application/vnd.openxmlformats-officedocument.presentationml.notesSlide+xml"/>
  <Override PartName="/ppt/notesSlides/notesSlide78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90.xml" ContentType="application/vnd.openxmlformats-officedocument.presentationml.notesSlide+xml"/>
  <Override PartName="/ppt/notesSlides/notesSlide791.xml" ContentType="application/vnd.openxmlformats-officedocument.presentationml.notesSlide+xml"/>
  <Override PartName="/ppt/notesSlides/notesSlide792.xml" ContentType="application/vnd.openxmlformats-officedocument.presentationml.notesSlide+xml"/>
  <Override PartName="/ppt/notesSlides/notesSlide793.xml" ContentType="application/vnd.openxmlformats-officedocument.presentationml.notesSlide+xml"/>
  <Override PartName="/ppt/notesSlides/notesSlide794.xml" ContentType="application/vnd.openxmlformats-officedocument.presentationml.notesSlide+xml"/>
  <Override PartName="/ppt/notesSlides/notesSlide795.xml" ContentType="application/vnd.openxmlformats-officedocument.presentationml.notesSlide+xml"/>
  <Override PartName="/ppt/notesSlides/notesSlide796.xml" ContentType="application/vnd.openxmlformats-officedocument.presentationml.notesSlide+xml"/>
  <Override PartName="/ppt/notesSlides/notesSlide797.xml" ContentType="application/vnd.openxmlformats-officedocument.presentationml.notesSlide+xml"/>
  <Override PartName="/ppt/notesSlides/notesSlide798.xml" ContentType="application/vnd.openxmlformats-officedocument.presentationml.notesSlide+xml"/>
  <Override PartName="/ppt/notesSlides/notesSlide79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00.xml" ContentType="application/vnd.openxmlformats-officedocument.presentationml.notesSlide+xml"/>
  <Override PartName="/ppt/notesSlides/notesSlide801.xml" ContentType="application/vnd.openxmlformats-officedocument.presentationml.notesSlide+xml"/>
  <Override PartName="/ppt/notesSlides/notesSlide802.xml" ContentType="application/vnd.openxmlformats-officedocument.presentationml.notesSlide+xml"/>
  <Override PartName="/ppt/notesSlides/notesSlide803.xml" ContentType="application/vnd.openxmlformats-officedocument.presentationml.notesSlide+xml"/>
  <Override PartName="/ppt/notesSlides/notesSlide804.xml" ContentType="application/vnd.openxmlformats-officedocument.presentationml.notesSlide+xml"/>
  <Override PartName="/ppt/notesSlides/notesSlide805.xml" ContentType="application/vnd.openxmlformats-officedocument.presentationml.notesSlide+xml"/>
  <Override PartName="/ppt/notesSlides/notesSlide806.xml" ContentType="application/vnd.openxmlformats-officedocument.presentationml.notesSlide+xml"/>
  <Override PartName="/ppt/notesSlides/notesSlide807.xml" ContentType="application/vnd.openxmlformats-officedocument.presentationml.notesSlide+xml"/>
  <Override PartName="/ppt/notesSlides/notesSlide808.xml" ContentType="application/vnd.openxmlformats-officedocument.presentationml.notesSlide+xml"/>
  <Override PartName="/ppt/notesSlides/notesSlide809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10.xml" ContentType="application/vnd.openxmlformats-officedocument.presentationml.notesSlide+xml"/>
  <Override PartName="/ppt/notesSlides/notesSlide811.xml" ContentType="application/vnd.openxmlformats-officedocument.presentationml.notesSlide+xml"/>
  <Override PartName="/ppt/notesSlides/notesSlide812.xml" ContentType="application/vnd.openxmlformats-officedocument.presentationml.notesSlide+xml"/>
  <Override PartName="/ppt/notesSlides/notesSlide813.xml" ContentType="application/vnd.openxmlformats-officedocument.presentationml.notesSlide+xml"/>
  <Override PartName="/ppt/notesSlides/notesSlide814.xml" ContentType="application/vnd.openxmlformats-officedocument.presentationml.notesSlide+xml"/>
  <Override PartName="/ppt/notesSlides/notesSlide815.xml" ContentType="application/vnd.openxmlformats-officedocument.presentationml.notesSlide+xml"/>
  <Override PartName="/ppt/notesSlides/notesSlide816.xml" ContentType="application/vnd.openxmlformats-officedocument.presentationml.notesSlide+xml"/>
  <Override PartName="/ppt/notesSlides/notesSlide817.xml" ContentType="application/vnd.openxmlformats-officedocument.presentationml.notesSlide+xml"/>
  <Override PartName="/ppt/notesSlides/notesSlide818.xml" ContentType="application/vnd.openxmlformats-officedocument.presentationml.notesSlide+xml"/>
  <Override PartName="/ppt/notesSlides/notesSlide819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20.xml" ContentType="application/vnd.openxmlformats-officedocument.presentationml.notesSlide+xml"/>
  <Override PartName="/ppt/notesSlides/notesSlide821.xml" ContentType="application/vnd.openxmlformats-officedocument.presentationml.notesSlide+xml"/>
  <Override PartName="/ppt/notesSlides/notesSlide822.xml" ContentType="application/vnd.openxmlformats-officedocument.presentationml.notesSlide+xml"/>
  <Override PartName="/ppt/notesSlides/notesSlide823.xml" ContentType="application/vnd.openxmlformats-officedocument.presentationml.notesSlide+xml"/>
  <Override PartName="/ppt/notesSlides/notesSlide824.xml" ContentType="application/vnd.openxmlformats-officedocument.presentationml.notesSlide+xml"/>
  <Override PartName="/ppt/notesSlides/notesSlide825.xml" ContentType="application/vnd.openxmlformats-officedocument.presentationml.notesSlide+xml"/>
  <Override PartName="/ppt/notesSlides/notesSlide826.xml" ContentType="application/vnd.openxmlformats-officedocument.presentationml.notesSlide+xml"/>
  <Override PartName="/ppt/notesSlides/notesSlide827.xml" ContentType="application/vnd.openxmlformats-officedocument.presentationml.notesSlide+xml"/>
  <Override PartName="/ppt/notesSlides/notesSlide828.xml" ContentType="application/vnd.openxmlformats-officedocument.presentationml.notesSlide+xml"/>
  <Override PartName="/ppt/notesSlides/notesSlide82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30.xml" ContentType="application/vnd.openxmlformats-officedocument.presentationml.notesSlide+xml"/>
  <Override PartName="/ppt/notesSlides/notesSlide831.xml" ContentType="application/vnd.openxmlformats-officedocument.presentationml.notesSlide+xml"/>
  <Override PartName="/ppt/notesSlides/notesSlide832.xml" ContentType="application/vnd.openxmlformats-officedocument.presentationml.notesSlide+xml"/>
  <Override PartName="/ppt/notesSlides/notesSlide833.xml" ContentType="application/vnd.openxmlformats-officedocument.presentationml.notesSlide+xml"/>
  <Override PartName="/ppt/notesSlides/notesSlide834.xml" ContentType="application/vnd.openxmlformats-officedocument.presentationml.notesSlide+xml"/>
  <Override PartName="/ppt/notesSlides/notesSlide835.xml" ContentType="application/vnd.openxmlformats-officedocument.presentationml.notesSlide+xml"/>
  <Override PartName="/ppt/notesSlides/notesSlide836.xml" ContentType="application/vnd.openxmlformats-officedocument.presentationml.notesSlide+xml"/>
  <Override PartName="/ppt/notesSlides/notesSlide837.xml" ContentType="application/vnd.openxmlformats-officedocument.presentationml.notesSlide+xml"/>
  <Override PartName="/ppt/notesSlides/notesSlide838.xml" ContentType="application/vnd.openxmlformats-officedocument.presentationml.notesSlide+xml"/>
  <Override PartName="/ppt/notesSlides/notesSlide83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40.xml" ContentType="application/vnd.openxmlformats-officedocument.presentationml.notesSlide+xml"/>
  <Override PartName="/ppt/notesSlides/notesSlide841.xml" ContentType="application/vnd.openxmlformats-officedocument.presentationml.notesSlide+xml"/>
  <Override PartName="/ppt/notesSlides/notesSlide842.xml" ContentType="application/vnd.openxmlformats-officedocument.presentationml.notesSlide+xml"/>
  <Override PartName="/ppt/notesSlides/notesSlide843.xml" ContentType="application/vnd.openxmlformats-officedocument.presentationml.notesSlide+xml"/>
  <Override PartName="/ppt/notesSlides/notesSlide844.xml" ContentType="application/vnd.openxmlformats-officedocument.presentationml.notesSlide+xml"/>
  <Override PartName="/ppt/notesSlides/notesSlide845.xml" ContentType="application/vnd.openxmlformats-officedocument.presentationml.notesSlide+xml"/>
  <Override PartName="/ppt/notesSlides/notesSlide846.xml" ContentType="application/vnd.openxmlformats-officedocument.presentationml.notesSlide+xml"/>
  <Override PartName="/ppt/notesSlides/notesSlide847.xml" ContentType="application/vnd.openxmlformats-officedocument.presentationml.notesSlide+xml"/>
  <Override PartName="/ppt/notesSlides/notesSlide84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  <p:sldId id="507" r:id="rId255"/>
    <p:sldId id="508" r:id="rId256"/>
    <p:sldId id="509" r:id="rId257"/>
    <p:sldId id="510" r:id="rId258"/>
    <p:sldId id="511" r:id="rId259"/>
    <p:sldId id="512" r:id="rId260"/>
    <p:sldId id="513" r:id="rId261"/>
    <p:sldId id="514" r:id="rId262"/>
    <p:sldId id="515" r:id="rId263"/>
    <p:sldId id="516" r:id="rId264"/>
    <p:sldId id="517" r:id="rId265"/>
    <p:sldId id="518" r:id="rId266"/>
    <p:sldId id="519" r:id="rId267"/>
    <p:sldId id="520" r:id="rId268"/>
    <p:sldId id="521" r:id="rId269"/>
    <p:sldId id="522" r:id="rId270"/>
    <p:sldId id="523" r:id="rId271"/>
    <p:sldId id="524" r:id="rId272"/>
    <p:sldId id="525" r:id="rId273"/>
    <p:sldId id="526" r:id="rId274"/>
    <p:sldId id="527" r:id="rId275"/>
    <p:sldId id="528" r:id="rId276"/>
    <p:sldId id="529" r:id="rId277"/>
    <p:sldId id="530" r:id="rId278"/>
    <p:sldId id="531" r:id="rId279"/>
    <p:sldId id="532" r:id="rId280"/>
    <p:sldId id="533" r:id="rId281"/>
    <p:sldId id="534" r:id="rId282"/>
    <p:sldId id="535" r:id="rId283"/>
    <p:sldId id="536" r:id="rId284"/>
    <p:sldId id="537" r:id="rId285"/>
    <p:sldId id="538" r:id="rId286"/>
    <p:sldId id="539" r:id="rId287"/>
    <p:sldId id="540" r:id="rId288"/>
    <p:sldId id="541" r:id="rId289"/>
    <p:sldId id="542" r:id="rId290"/>
    <p:sldId id="543" r:id="rId291"/>
    <p:sldId id="544" r:id="rId292"/>
    <p:sldId id="545" r:id="rId293"/>
    <p:sldId id="546" r:id="rId294"/>
    <p:sldId id="547" r:id="rId295"/>
    <p:sldId id="548" r:id="rId296"/>
    <p:sldId id="549" r:id="rId297"/>
    <p:sldId id="550" r:id="rId298"/>
    <p:sldId id="551" r:id="rId299"/>
    <p:sldId id="552" r:id="rId300"/>
    <p:sldId id="553" r:id="rId301"/>
    <p:sldId id="554" r:id="rId302"/>
    <p:sldId id="555" r:id="rId303"/>
    <p:sldId id="556" r:id="rId304"/>
    <p:sldId id="557" r:id="rId305"/>
    <p:sldId id="558" r:id="rId306"/>
    <p:sldId id="559" r:id="rId307"/>
    <p:sldId id="560" r:id="rId308"/>
    <p:sldId id="561" r:id="rId309"/>
    <p:sldId id="562" r:id="rId310"/>
    <p:sldId id="563" r:id="rId311"/>
    <p:sldId id="564" r:id="rId312"/>
    <p:sldId id="565" r:id="rId313"/>
    <p:sldId id="566" r:id="rId314"/>
    <p:sldId id="567" r:id="rId315"/>
    <p:sldId id="568" r:id="rId316"/>
    <p:sldId id="569" r:id="rId317"/>
    <p:sldId id="570" r:id="rId318"/>
    <p:sldId id="571" r:id="rId319"/>
    <p:sldId id="572" r:id="rId320"/>
    <p:sldId id="573" r:id="rId321"/>
    <p:sldId id="574" r:id="rId322"/>
    <p:sldId id="575" r:id="rId323"/>
    <p:sldId id="576" r:id="rId324"/>
    <p:sldId id="577" r:id="rId325"/>
    <p:sldId id="578" r:id="rId326"/>
    <p:sldId id="579" r:id="rId327"/>
    <p:sldId id="580" r:id="rId328"/>
    <p:sldId id="581" r:id="rId329"/>
    <p:sldId id="582" r:id="rId330"/>
    <p:sldId id="583" r:id="rId331"/>
    <p:sldId id="584" r:id="rId332"/>
    <p:sldId id="585" r:id="rId333"/>
    <p:sldId id="586" r:id="rId334"/>
    <p:sldId id="587" r:id="rId335"/>
    <p:sldId id="588" r:id="rId336"/>
    <p:sldId id="589" r:id="rId337"/>
    <p:sldId id="590" r:id="rId338"/>
    <p:sldId id="591" r:id="rId339"/>
    <p:sldId id="592" r:id="rId340"/>
    <p:sldId id="593" r:id="rId341"/>
    <p:sldId id="594" r:id="rId342"/>
    <p:sldId id="595" r:id="rId343"/>
    <p:sldId id="596" r:id="rId344"/>
    <p:sldId id="597" r:id="rId345"/>
    <p:sldId id="598" r:id="rId346"/>
    <p:sldId id="599" r:id="rId347"/>
    <p:sldId id="600" r:id="rId348"/>
    <p:sldId id="601" r:id="rId349"/>
    <p:sldId id="602" r:id="rId350"/>
    <p:sldId id="603" r:id="rId351"/>
    <p:sldId id="604" r:id="rId352"/>
    <p:sldId id="605" r:id="rId353"/>
    <p:sldId id="606" r:id="rId354"/>
    <p:sldId id="607" r:id="rId355"/>
    <p:sldId id="608" r:id="rId356"/>
    <p:sldId id="609" r:id="rId357"/>
    <p:sldId id="610" r:id="rId358"/>
    <p:sldId id="611" r:id="rId359"/>
    <p:sldId id="612" r:id="rId360"/>
    <p:sldId id="613" r:id="rId361"/>
    <p:sldId id="614" r:id="rId362"/>
    <p:sldId id="615" r:id="rId363"/>
    <p:sldId id="616" r:id="rId364"/>
    <p:sldId id="617" r:id="rId365"/>
    <p:sldId id="618" r:id="rId366"/>
    <p:sldId id="619" r:id="rId367"/>
    <p:sldId id="620" r:id="rId368"/>
    <p:sldId id="621" r:id="rId369"/>
    <p:sldId id="622" r:id="rId370"/>
    <p:sldId id="623" r:id="rId371"/>
    <p:sldId id="624" r:id="rId372"/>
    <p:sldId id="625" r:id="rId373"/>
    <p:sldId id="626" r:id="rId374"/>
    <p:sldId id="627" r:id="rId375"/>
    <p:sldId id="628" r:id="rId376"/>
    <p:sldId id="629" r:id="rId377"/>
    <p:sldId id="630" r:id="rId378"/>
    <p:sldId id="631" r:id="rId379"/>
    <p:sldId id="632" r:id="rId380"/>
    <p:sldId id="633" r:id="rId381"/>
    <p:sldId id="634" r:id="rId382"/>
    <p:sldId id="635" r:id="rId383"/>
    <p:sldId id="636" r:id="rId384"/>
    <p:sldId id="637" r:id="rId385"/>
    <p:sldId id="638" r:id="rId386"/>
    <p:sldId id="639" r:id="rId387"/>
    <p:sldId id="640" r:id="rId388"/>
    <p:sldId id="641" r:id="rId389"/>
    <p:sldId id="642" r:id="rId390"/>
    <p:sldId id="643" r:id="rId391"/>
    <p:sldId id="644" r:id="rId392"/>
    <p:sldId id="645" r:id="rId393"/>
    <p:sldId id="646" r:id="rId394"/>
    <p:sldId id="647" r:id="rId395"/>
    <p:sldId id="648" r:id="rId396"/>
    <p:sldId id="649" r:id="rId397"/>
    <p:sldId id="650" r:id="rId398"/>
    <p:sldId id="651" r:id="rId399"/>
    <p:sldId id="652" r:id="rId400"/>
    <p:sldId id="653" r:id="rId401"/>
    <p:sldId id="654" r:id="rId402"/>
    <p:sldId id="655" r:id="rId403"/>
    <p:sldId id="656" r:id="rId404"/>
    <p:sldId id="657" r:id="rId405"/>
    <p:sldId id="658" r:id="rId406"/>
    <p:sldId id="659" r:id="rId407"/>
    <p:sldId id="660" r:id="rId408"/>
    <p:sldId id="661" r:id="rId409"/>
    <p:sldId id="662" r:id="rId410"/>
    <p:sldId id="663" r:id="rId411"/>
    <p:sldId id="664" r:id="rId412"/>
    <p:sldId id="665" r:id="rId413"/>
    <p:sldId id="666" r:id="rId414"/>
    <p:sldId id="667" r:id="rId415"/>
    <p:sldId id="668" r:id="rId416"/>
    <p:sldId id="669" r:id="rId417"/>
    <p:sldId id="670" r:id="rId418"/>
    <p:sldId id="671" r:id="rId419"/>
    <p:sldId id="672" r:id="rId420"/>
    <p:sldId id="673" r:id="rId421"/>
    <p:sldId id="674" r:id="rId422"/>
    <p:sldId id="675" r:id="rId423"/>
    <p:sldId id="676" r:id="rId424"/>
    <p:sldId id="677" r:id="rId425"/>
    <p:sldId id="678" r:id="rId426"/>
    <p:sldId id="679" r:id="rId427"/>
    <p:sldId id="680" r:id="rId428"/>
    <p:sldId id="681" r:id="rId429"/>
    <p:sldId id="682" r:id="rId430"/>
    <p:sldId id="683" r:id="rId431"/>
    <p:sldId id="684" r:id="rId432"/>
    <p:sldId id="685" r:id="rId433"/>
    <p:sldId id="686" r:id="rId434"/>
    <p:sldId id="687" r:id="rId435"/>
    <p:sldId id="688" r:id="rId436"/>
    <p:sldId id="689" r:id="rId437"/>
    <p:sldId id="690" r:id="rId438"/>
    <p:sldId id="691" r:id="rId439"/>
    <p:sldId id="692" r:id="rId440"/>
    <p:sldId id="693" r:id="rId441"/>
    <p:sldId id="694" r:id="rId442"/>
    <p:sldId id="695" r:id="rId443"/>
    <p:sldId id="696" r:id="rId444"/>
    <p:sldId id="697" r:id="rId445"/>
    <p:sldId id="698" r:id="rId446"/>
    <p:sldId id="699" r:id="rId447"/>
    <p:sldId id="700" r:id="rId448"/>
    <p:sldId id="701" r:id="rId449"/>
    <p:sldId id="702" r:id="rId450"/>
    <p:sldId id="703" r:id="rId451"/>
    <p:sldId id="704" r:id="rId452"/>
    <p:sldId id="705" r:id="rId453"/>
    <p:sldId id="706" r:id="rId454"/>
    <p:sldId id="707" r:id="rId455"/>
    <p:sldId id="708" r:id="rId456"/>
    <p:sldId id="709" r:id="rId457"/>
    <p:sldId id="710" r:id="rId458"/>
    <p:sldId id="711" r:id="rId459"/>
    <p:sldId id="712" r:id="rId460"/>
    <p:sldId id="713" r:id="rId461"/>
    <p:sldId id="714" r:id="rId462"/>
    <p:sldId id="715" r:id="rId463"/>
    <p:sldId id="716" r:id="rId464"/>
    <p:sldId id="717" r:id="rId465"/>
    <p:sldId id="718" r:id="rId466"/>
    <p:sldId id="719" r:id="rId467"/>
    <p:sldId id="720" r:id="rId468"/>
    <p:sldId id="721" r:id="rId469"/>
    <p:sldId id="722" r:id="rId470"/>
    <p:sldId id="723" r:id="rId471"/>
    <p:sldId id="724" r:id="rId472"/>
    <p:sldId id="725" r:id="rId473"/>
    <p:sldId id="726" r:id="rId474"/>
    <p:sldId id="727" r:id="rId475"/>
    <p:sldId id="728" r:id="rId476"/>
    <p:sldId id="729" r:id="rId477"/>
    <p:sldId id="730" r:id="rId478"/>
    <p:sldId id="731" r:id="rId479"/>
    <p:sldId id="732" r:id="rId480"/>
    <p:sldId id="733" r:id="rId481"/>
    <p:sldId id="734" r:id="rId482"/>
    <p:sldId id="735" r:id="rId483"/>
    <p:sldId id="736" r:id="rId484"/>
    <p:sldId id="737" r:id="rId485"/>
    <p:sldId id="738" r:id="rId486"/>
    <p:sldId id="739" r:id="rId487"/>
    <p:sldId id="740" r:id="rId488"/>
    <p:sldId id="741" r:id="rId489"/>
    <p:sldId id="742" r:id="rId490"/>
    <p:sldId id="743" r:id="rId491"/>
    <p:sldId id="744" r:id="rId492"/>
    <p:sldId id="745" r:id="rId493"/>
    <p:sldId id="746" r:id="rId494"/>
    <p:sldId id="747" r:id="rId495"/>
    <p:sldId id="748" r:id="rId496"/>
    <p:sldId id="749" r:id="rId497"/>
    <p:sldId id="750" r:id="rId498"/>
    <p:sldId id="751" r:id="rId499"/>
    <p:sldId id="752" r:id="rId500"/>
    <p:sldId id="753" r:id="rId501"/>
    <p:sldId id="754" r:id="rId502"/>
    <p:sldId id="755" r:id="rId503"/>
    <p:sldId id="756" r:id="rId504"/>
    <p:sldId id="757" r:id="rId505"/>
    <p:sldId id="758" r:id="rId506"/>
    <p:sldId id="759" r:id="rId507"/>
    <p:sldId id="760" r:id="rId508"/>
    <p:sldId id="761" r:id="rId509"/>
    <p:sldId id="762" r:id="rId510"/>
    <p:sldId id="763" r:id="rId511"/>
    <p:sldId id="764" r:id="rId512"/>
    <p:sldId id="765" r:id="rId513"/>
    <p:sldId id="766" r:id="rId514"/>
    <p:sldId id="767" r:id="rId515"/>
    <p:sldId id="768" r:id="rId516"/>
    <p:sldId id="769" r:id="rId517"/>
    <p:sldId id="770" r:id="rId518"/>
    <p:sldId id="771" r:id="rId519"/>
    <p:sldId id="772" r:id="rId520"/>
    <p:sldId id="773" r:id="rId521"/>
    <p:sldId id="774" r:id="rId522"/>
    <p:sldId id="775" r:id="rId523"/>
    <p:sldId id="776" r:id="rId524"/>
    <p:sldId id="777" r:id="rId525"/>
    <p:sldId id="778" r:id="rId526"/>
    <p:sldId id="779" r:id="rId527"/>
    <p:sldId id="780" r:id="rId528"/>
    <p:sldId id="781" r:id="rId529"/>
    <p:sldId id="782" r:id="rId530"/>
    <p:sldId id="783" r:id="rId531"/>
    <p:sldId id="784" r:id="rId532"/>
    <p:sldId id="785" r:id="rId533"/>
    <p:sldId id="786" r:id="rId534"/>
    <p:sldId id="787" r:id="rId535"/>
    <p:sldId id="788" r:id="rId536"/>
    <p:sldId id="789" r:id="rId537"/>
    <p:sldId id="790" r:id="rId538"/>
    <p:sldId id="791" r:id="rId539"/>
    <p:sldId id="792" r:id="rId540"/>
    <p:sldId id="793" r:id="rId541"/>
    <p:sldId id="794" r:id="rId542"/>
    <p:sldId id="795" r:id="rId543"/>
    <p:sldId id="796" r:id="rId544"/>
    <p:sldId id="797" r:id="rId545"/>
    <p:sldId id="798" r:id="rId546"/>
    <p:sldId id="799" r:id="rId547"/>
    <p:sldId id="800" r:id="rId548"/>
    <p:sldId id="801" r:id="rId549"/>
    <p:sldId id="802" r:id="rId550"/>
    <p:sldId id="803" r:id="rId551"/>
    <p:sldId id="804" r:id="rId552"/>
    <p:sldId id="805" r:id="rId553"/>
    <p:sldId id="806" r:id="rId554"/>
    <p:sldId id="807" r:id="rId555"/>
    <p:sldId id="808" r:id="rId556"/>
    <p:sldId id="809" r:id="rId557"/>
    <p:sldId id="810" r:id="rId558"/>
    <p:sldId id="811" r:id="rId559"/>
    <p:sldId id="812" r:id="rId560"/>
    <p:sldId id="813" r:id="rId561"/>
    <p:sldId id="814" r:id="rId562"/>
    <p:sldId id="815" r:id="rId563"/>
    <p:sldId id="816" r:id="rId564"/>
    <p:sldId id="817" r:id="rId565"/>
    <p:sldId id="818" r:id="rId566"/>
    <p:sldId id="819" r:id="rId567"/>
    <p:sldId id="820" r:id="rId568"/>
    <p:sldId id="821" r:id="rId569"/>
    <p:sldId id="822" r:id="rId570"/>
    <p:sldId id="823" r:id="rId571"/>
    <p:sldId id="824" r:id="rId572"/>
    <p:sldId id="825" r:id="rId573"/>
    <p:sldId id="826" r:id="rId574"/>
    <p:sldId id="827" r:id="rId575"/>
    <p:sldId id="828" r:id="rId576"/>
    <p:sldId id="829" r:id="rId577"/>
    <p:sldId id="830" r:id="rId578"/>
    <p:sldId id="831" r:id="rId579"/>
    <p:sldId id="832" r:id="rId580"/>
    <p:sldId id="833" r:id="rId581"/>
    <p:sldId id="834" r:id="rId582"/>
    <p:sldId id="835" r:id="rId583"/>
    <p:sldId id="836" r:id="rId584"/>
    <p:sldId id="837" r:id="rId585"/>
    <p:sldId id="838" r:id="rId586"/>
    <p:sldId id="839" r:id="rId587"/>
    <p:sldId id="840" r:id="rId588"/>
    <p:sldId id="841" r:id="rId589"/>
    <p:sldId id="842" r:id="rId590"/>
    <p:sldId id="843" r:id="rId591"/>
    <p:sldId id="844" r:id="rId592"/>
    <p:sldId id="845" r:id="rId593"/>
    <p:sldId id="846" r:id="rId594"/>
    <p:sldId id="847" r:id="rId595"/>
    <p:sldId id="848" r:id="rId596"/>
    <p:sldId id="849" r:id="rId597"/>
    <p:sldId id="850" r:id="rId598"/>
    <p:sldId id="851" r:id="rId599"/>
    <p:sldId id="852" r:id="rId600"/>
    <p:sldId id="853" r:id="rId601"/>
    <p:sldId id="854" r:id="rId602"/>
    <p:sldId id="855" r:id="rId603"/>
    <p:sldId id="856" r:id="rId604"/>
    <p:sldId id="857" r:id="rId605"/>
    <p:sldId id="858" r:id="rId606"/>
    <p:sldId id="859" r:id="rId607"/>
    <p:sldId id="860" r:id="rId608"/>
    <p:sldId id="861" r:id="rId609"/>
    <p:sldId id="862" r:id="rId610"/>
    <p:sldId id="863" r:id="rId611"/>
    <p:sldId id="864" r:id="rId612"/>
    <p:sldId id="865" r:id="rId613"/>
    <p:sldId id="866" r:id="rId614"/>
    <p:sldId id="867" r:id="rId615"/>
    <p:sldId id="868" r:id="rId616"/>
    <p:sldId id="869" r:id="rId617"/>
    <p:sldId id="870" r:id="rId618"/>
    <p:sldId id="871" r:id="rId619"/>
    <p:sldId id="872" r:id="rId620"/>
    <p:sldId id="873" r:id="rId621"/>
    <p:sldId id="874" r:id="rId622"/>
    <p:sldId id="875" r:id="rId623"/>
    <p:sldId id="876" r:id="rId624"/>
    <p:sldId id="877" r:id="rId625"/>
    <p:sldId id="878" r:id="rId626"/>
    <p:sldId id="879" r:id="rId627"/>
    <p:sldId id="880" r:id="rId628"/>
    <p:sldId id="881" r:id="rId629"/>
    <p:sldId id="882" r:id="rId630"/>
    <p:sldId id="883" r:id="rId631"/>
    <p:sldId id="884" r:id="rId632"/>
    <p:sldId id="885" r:id="rId633"/>
    <p:sldId id="886" r:id="rId634"/>
    <p:sldId id="887" r:id="rId635"/>
    <p:sldId id="888" r:id="rId636"/>
    <p:sldId id="889" r:id="rId637"/>
    <p:sldId id="890" r:id="rId638"/>
    <p:sldId id="891" r:id="rId639"/>
    <p:sldId id="892" r:id="rId640"/>
    <p:sldId id="893" r:id="rId641"/>
    <p:sldId id="894" r:id="rId642"/>
    <p:sldId id="895" r:id="rId643"/>
    <p:sldId id="896" r:id="rId644"/>
    <p:sldId id="897" r:id="rId645"/>
    <p:sldId id="898" r:id="rId646"/>
    <p:sldId id="899" r:id="rId647"/>
    <p:sldId id="900" r:id="rId648"/>
    <p:sldId id="901" r:id="rId649"/>
    <p:sldId id="902" r:id="rId650"/>
    <p:sldId id="903" r:id="rId651"/>
    <p:sldId id="904" r:id="rId652"/>
    <p:sldId id="905" r:id="rId653"/>
    <p:sldId id="906" r:id="rId654"/>
    <p:sldId id="907" r:id="rId655"/>
    <p:sldId id="908" r:id="rId656"/>
    <p:sldId id="909" r:id="rId657"/>
    <p:sldId id="910" r:id="rId658"/>
    <p:sldId id="911" r:id="rId659"/>
    <p:sldId id="912" r:id="rId660"/>
    <p:sldId id="913" r:id="rId661"/>
    <p:sldId id="914" r:id="rId662"/>
    <p:sldId id="915" r:id="rId663"/>
    <p:sldId id="916" r:id="rId664"/>
    <p:sldId id="917" r:id="rId665"/>
    <p:sldId id="918" r:id="rId666"/>
    <p:sldId id="919" r:id="rId667"/>
    <p:sldId id="920" r:id="rId668"/>
    <p:sldId id="921" r:id="rId669"/>
    <p:sldId id="922" r:id="rId670"/>
    <p:sldId id="923" r:id="rId671"/>
    <p:sldId id="924" r:id="rId672"/>
    <p:sldId id="925" r:id="rId673"/>
    <p:sldId id="926" r:id="rId674"/>
    <p:sldId id="927" r:id="rId675"/>
    <p:sldId id="928" r:id="rId676"/>
    <p:sldId id="929" r:id="rId677"/>
    <p:sldId id="930" r:id="rId678"/>
    <p:sldId id="931" r:id="rId679"/>
    <p:sldId id="932" r:id="rId680"/>
    <p:sldId id="933" r:id="rId681"/>
    <p:sldId id="934" r:id="rId682"/>
    <p:sldId id="935" r:id="rId683"/>
    <p:sldId id="936" r:id="rId684"/>
    <p:sldId id="937" r:id="rId685"/>
    <p:sldId id="938" r:id="rId686"/>
    <p:sldId id="939" r:id="rId687"/>
    <p:sldId id="940" r:id="rId688"/>
    <p:sldId id="941" r:id="rId689"/>
    <p:sldId id="942" r:id="rId690"/>
    <p:sldId id="943" r:id="rId691"/>
    <p:sldId id="944" r:id="rId692"/>
    <p:sldId id="945" r:id="rId693"/>
    <p:sldId id="946" r:id="rId694"/>
    <p:sldId id="947" r:id="rId695"/>
    <p:sldId id="948" r:id="rId696"/>
    <p:sldId id="949" r:id="rId697"/>
    <p:sldId id="950" r:id="rId698"/>
    <p:sldId id="951" r:id="rId699"/>
    <p:sldId id="952" r:id="rId700"/>
    <p:sldId id="953" r:id="rId701"/>
    <p:sldId id="954" r:id="rId702"/>
    <p:sldId id="955" r:id="rId703"/>
    <p:sldId id="956" r:id="rId704"/>
    <p:sldId id="957" r:id="rId705"/>
    <p:sldId id="958" r:id="rId706"/>
    <p:sldId id="959" r:id="rId707"/>
    <p:sldId id="960" r:id="rId708"/>
    <p:sldId id="961" r:id="rId709"/>
    <p:sldId id="962" r:id="rId710"/>
    <p:sldId id="963" r:id="rId711"/>
    <p:sldId id="964" r:id="rId712"/>
    <p:sldId id="965" r:id="rId713"/>
    <p:sldId id="966" r:id="rId714"/>
    <p:sldId id="967" r:id="rId715"/>
    <p:sldId id="968" r:id="rId716"/>
    <p:sldId id="969" r:id="rId717"/>
    <p:sldId id="970" r:id="rId718"/>
    <p:sldId id="971" r:id="rId719"/>
    <p:sldId id="972" r:id="rId720"/>
    <p:sldId id="973" r:id="rId721"/>
    <p:sldId id="974" r:id="rId722"/>
    <p:sldId id="975" r:id="rId723"/>
    <p:sldId id="976" r:id="rId724"/>
    <p:sldId id="977" r:id="rId725"/>
    <p:sldId id="978" r:id="rId726"/>
    <p:sldId id="979" r:id="rId727"/>
    <p:sldId id="980" r:id="rId728"/>
    <p:sldId id="981" r:id="rId729"/>
    <p:sldId id="982" r:id="rId730"/>
    <p:sldId id="983" r:id="rId731"/>
    <p:sldId id="984" r:id="rId732"/>
    <p:sldId id="985" r:id="rId733"/>
    <p:sldId id="986" r:id="rId734"/>
    <p:sldId id="987" r:id="rId735"/>
    <p:sldId id="988" r:id="rId736"/>
    <p:sldId id="989" r:id="rId737"/>
    <p:sldId id="990" r:id="rId738"/>
    <p:sldId id="991" r:id="rId739"/>
    <p:sldId id="992" r:id="rId740"/>
    <p:sldId id="993" r:id="rId741"/>
    <p:sldId id="994" r:id="rId742"/>
    <p:sldId id="995" r:id="rId743"/>
    <p:sldId id="996" r:id="rId744"/>
    <p:sldId id="997" r:id="rId745"/>
    <p:sldId id="998" r:id="rId746"/>
    <p:sldId id="999" r:id="rId747"/>
    <p:sldId id="1000" r:id="rId748"/>
    <p:sldId id="1001" r:id="rId749"/>
    <p:sldId id="1002" r:id="rId750"/>
    <p:sldId id="1003" r:id="rId751"/>
    <p:sldId id="1004" r:id="rId752"/>
    <p:sldId id="1005" r:id="rId753"/>
    <p:sldId id="1006" r:id="rId754"/>
    <p:sldId id="1007" r:id="rId755"/>
    <p:sldId id="1008" r:id="rId756"/>
    <p:sldId id="1009" r:id="rId757"/>
    <p:sldId id="1010" r:id="rId758"/>
    <p:sldId id="1011" r:id="rId759"/>
    <p:sldId id="1012" r:id="rId760"/>
    <p:sldId id="1013" r:id="rId761"/>
    <p:sldId id="1014" r:id="rId762"/>
    <p:sldId id="1015" r:id="rId763"/>
    <p:sldId id="1016" r:id="rId764"/>
    <p:sldId id="1017" r:id="rId765"/>
    <p:sldId id="1018" r:id="rId766"/>
    <p:sldId id="1019" r:id="rId767"/>
    <p:sldId id="1020" r:id="rId768"/>
    <p:sldId id="1021" r:id="rId769"/>
    <p:sldId id="1022" r:id="rId770"/>
    <p:sldId id="1023" r:id="rId771"/>
    <p:sldId id="1024" r:id="rId772"/>
    <p:sldId id="1025" r:id="rId773"/>
    <p:sldId id="1026" r:id="rId774"/>
    <p:sldId id="1027" r:id="rId775"/>
    <p:sldId id="1028" r:id="rId776"/>
    <p:sldId id="1029" r:id="rId777"/>
    <p:sldId id="1030" r:id="rId778"/>
    <p:sldId id="1031" r:id="rId779"/>
    <p:sldId id="1032" r:id="rId780"/>
    <p:sldId id="1033" r:id="rId781"/>
    <p:sldId id="1034" r:id="rId782"/>
    <p:sldId id="1035" r:id="rId783"/>
    <p:sldId id="1036" r:id="rId784"/>
    <p:sldId id="1037" r:id="rId785"/>
    <p:sldId id="1038" r:id="rId786"/>
    <p:sldId id="1039" r:id="rId787"/>
    <p:sldId id="1040" r:id="rId788"/>
    <p:sldId id="1041" r:id="rId789"/>
    <p:sldId id="1042" r:id="rId790"/>
    <p:sldId id="1043" r:id="rId791"/>
    <p:sldId id="1044" r:id="rId792"/>
    <p:sldId id="1045" r:id="rId793"/>
    <p:sldId id="1046" r:id="rId794"/>
    <p:sldId id="1047" r:id="rId795"/>
    <p:sldId id="1048" r:id="rId796"/>
    <p:sldId id="1049" r:id="rId797"/>
    <p:sldId id="1050" r:id="rId798"/>
    <p:sldId id="1051" r:id="rId799"/>
    <p:sldId id="1052" r:id="rId800"/>
    <p:sldId id="1053" r:id="rId801"/>
    <p:sldId id="1054" r:id="rId802"/>
    <p:sldId id="1055" r:id="rId803"/>
    <p:sldId id="1056" r:id="rId804"/>
    <p:sldId id="1057" r:id="rId805"/>
    <p:sldId id="1058" r:id="rId806"/>
    <p:sldId id="1059" r:id="rId807"/>
    <p:sldId id="1060" r:id="rId808"/>
    <p:sldId id="1061" r:id="rId809"/>
    <p:sldId id="1062" r:id="rId810"/>
    <p:sldId id="1063" r:id="rId811"/>
    <p:sldId id="1064" r:id="rId812"/>
    <p:sldId id="1065" r:id="rId813"/>
    <p:sldId id="1066" r:id="rId814"/>
    <p:sldId id="1067" r:id="rId815"/>
    <p:sldId id="1068" r:id="rId816"/>
    <p:sldId id="1069" r:id="rId817"/>
    <p:sldId id="1070" r:id="rId818"/>
    <p:sldId id="1071" r:id="rId819"/>
    <p:sldId id="1072" r:id="rId820"/>
    <p:sldId id="1073" r:id="rId821"/>
    <p:sldId id="1074" r:id="rId822"/>
    <p:sldId id="1075" r:id="rId823"/>
    <p:sldId id="1076" r:id="rId824"/>
    <p:sldId id="1077" r:id="rId825"/>
    <p:sldId id="1078" r:id="rId826"/>
    <p:sldId id="1079" r:id="rId827"/>
    <p:sldId id="1080" r:id="rId828"/>
    <p:sldId id="1081" r:id="rId829"/>
    <p:sldId id="1082" r:id="rId830"/>
    <p:sldId id="1083" r:id="rId831"/>
    <p:sldId id="1084" r:id="rId832"/>
    <p:sldId id="1085" r:id="rId833"/>
    <p:sldId id="1086" r:id="rId834"/>
    <p:sldId id="1087" r:id="rId835"/>
    <p:sldId id="1088" r:id="rId836"/>
    <p:sldId id="1089" r:id="rId837"/>
    <p:sldId id="1090" r:id="rId838"/>
    <p:sldId id="1091" r:id="rId839"/>
    <p:sldId id="1092" r:id="rId840"/>
    <p:sldId id="1093" r:id="rId841"/>
    <p:sldId id="1094" r:id="rId842"/>
    <p:sldId id="1095" r:id="rId843"/>
    <p:sldId id="1096" r:id="rId844"/>
    <p:sldId id="1097" r:id="rId845"/>
    <p:sldId id="1098" r:id="rId846"/>
    <p:sldId id="1099" r:id="rId847"/>
    <p:sldId id="1100" r:id="rId848"/>
    <p:sldId id="1101" r:id="rId849"/>
    <p:sldId id="1102" r:id="rId850"/>
    <p:sldId id="1103" r:id="rId851"/>
  </p:sldIdLst>
  <p:sldSz cx="9144000" cy="683958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8142" autoAdjust="0"/>
  </p:normalViewPr>
  <p:slideViewPr>
    <p:cSldViewPr>
      <p:cViewPr varScale="1">
        <p:scale>
          <a:sx n="55" d="100"/>
          <a:sy n="55" d="100"/>
        </p:scale>
        <p:origin x="-9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4" Type="http://schemas.openxmlformats.org/officeDocument/2006/relationships/tableStyles" Target="tableStyles.xml"/><Relationship Id="rId853" Type="http://schemas.openxmlformats.org/officeDocument/2006/relationships/viewProps" Target="viewProps.xml"/><Relationship Id="rId852" Type="http://schemas.openxmlformats.org/officeDocument/2006/relationships/presProps" Target="presProps.xml"/><Relationship Id="rId851" Type="http://schemas.openxmlformats.org/officeDocument/2006/relationships/slide" Target="slides/slide848.xml"/><Relationship Id="rId850" Type="http://schemas.openxmlformats.org/officeDocument/2006/relationships/slide" Target="slides/slide847.xml"/><Relationship Id="rId85" Type="http://schemas.openxmlformats.org/officeDocument/2006/relationships/slide" Target="slides/slide82.xml"/><Relationship Id="rId849" Type="http://schemas.openxmlformats.org/officeDocument/2006/relationships/slide" Target="slides/slide846.xml"/><Relationship Id="rId848" Type="http://schemas.openxmlformats.org/officeDocument/2006/relationships/slide" Target="slides/slide845.xml"/><Relationship Id="rId847" Type="http://schemas.openxmlformats.org/officeDocument/2006/relationships/slide" Target="slides/slide844.xml"/><Relationship Id="rId846" Type="http://schemas.openxmlformats.org/officeDocument/2006/relationships/slide" Target="slides/slide843.xml"/><Relationship Id="rId845" Type="http://schemas.openxmlformats.org/officeDocument/2006/relationships/slide" Target="slides/slide842.xml"/><Relationship Id="rId844" Type="http://schemas.openxmlformats.org/officeDocument/2006/relationships/slide" Target="slides/slide841.xml"/><Relationship Id="rId843" Type="http://schemas.openxmlformats.org/officeDocument/2006/relationships/slide" Target="slides/slide840.xml"/><Relationship Id="rId842" Type="http://schemas.openxmlformats.org/officeDocument/2006/relationships/slide" Target="slides/slide839.xml"/><Relationship Id="rId841" Type="http://schemas.openxmlformats.org/officeDocument/2006/relationships/slide" Target="slides/slide838.xml"/><Relationship Id="rId840" Type="http://schemas.openxmlformats.org/officeDocument/2006/relationships/slide" Target="slides/slide837.xml"/><Relationship Id="rId84" Type="http://schemas.openxmlformats.org/officeDocument/2006/relationships/slide" Target="slides/slide81.xml"/><Relationship Id="rId839" Type="http://schemas.openxmlformats.org/officeDocument/2006/relationships/slide" Target="slides/slide836.xml"/><Relationship Id="rId838" Type="http://schemas.openxmlformats.org/officeDocument/2006/relationships/slide" Target="slides/slide835.xml"/><Relationship Id="rId837" Type="http://schemas.openxmlformats.org/officeDocument/2006/relationships/slide" Target="slides/slide834.xml"/><Relationship Id="rId836" Type="http://schemas.openxmlformats.org/officeDocument/2006/relationships/slide" Target="slides/slide833.xml"/><Relationship Id="rId835" Type="http://schemas.openxmlformats.org/officeDocument/2006/relationships/slide" Target="slides/slide832.xml"/><Relationship Id="rId834" Type="http://schemas.openxmlformats.org/officeDocument/2006/relationships/slide" Target="slides/slide831.xml"/><Relationship Id="rId833" Type="http://schemas.openxmlformats.org/officeDocument/2006/relationships/slide" Target="slides/slide830.xml"/><Relationship Id="rId832" Type="http://schemas.openxmlformats.org/officeDocument/2006/relationships/slide" Target="slides/slide829.xml"/><Relationship Id="rId831" Type="http://schemas.openxmlformats.org/officeDocument/2006/relationships/slide" Target="slides/slide828.xml"/><Relationship Id="rId830" Type="http://schemas.openxmlformats.org/officeDocument/2006/relationships/slide" Target="slides/slide827.xml"/><Relationship Id="rId83" Type="http://schemas.openxmlformats.org/officeDocument/2006/relationships/slide" Target="slides/slide80.xml"/><Relationship Id="rId829" Type="http://schemas.openxmlformats.org/officeDocument/2006/relationships/slide" Target="slides/slide826.xml"/><Relationship Id="rId828" Type="http://schemas.openxmlformats.org/officeDocument/2006/relationships/slide" Target="slides/slide825.xml"/><Relationship Id="rId827" Type="http://schemas.openxmlformats.org/officeDocument/2006/relationships/slide" Target="slides/slide824.xml"/><Relationship Id="rId826" Type="http://schemas.openxmlformats.org/officeDocument/2006/relationships/slide" Target="slides/slide823.xml"/><Relationship Id="rId825" Type="http://schemas.openxmlformats.org/officeDocument/2006/relationships/slide" Target="slides/slide822.xml"/><Relationship Id="rId824" Type="http://schemas.openxmlformats.org/officeDocument/2006/relationships/slide" Target="slides/slide821.xml"/><Relationship Id="rId823" Type="http://schemas.openxmlformats.org/officeDocument/2006/relationships/slide" Target="slides/slide820.xml"/><Relationship Id="rId822" Type="http://schemas.openxmlformats.org/officeDocument/2006/relationships/slide" Target="slides/slide819.xml"/><Relationship Id="rId821" Type="http://schemas.openxmlformats.org/officeDocument/2006/relationships/slide" Target="slides/slide818.xml"/><Relationship Id="rId820" Type="http://schemas.openxmlformats.org/officeDocument/2006/relationships/slide" Target="slides/slide817.xml"/><Relationship Id="rId82" Type="http://schemas.openxmlformats.org/officeDocument/2006/relationships/slide" Target="slides/slide79.xml"/><Relationship Id="rId819" Type="http://schemas.openxmlformats.org/officeDocument/2006/relationships/slide" Target="slides/slide816.xml"/><Relationship Id="rId818" Type="http://schemas.openxmlformats.org/officeDocument/2006/relationships/slide" Target="slides/slide815.xml"/><Relationship Id="rId817" Type="http://schemas.openxmlformats.org/officeDocument/2006/relationships/slide" Target="slides/slide814.xml"/><Relationship Id="rId816" Type="http://schemas.openxmlformats.org/officeDocument/2006/relationships/slide" Target="slides/slide813.xml"/><Relationship Id="rId815" Type="http://schemas.openxmlformats.org/officeDocument/2006/relationships/slide" Target="slides/slide812.xml"/><Relationship Id="rId814" Type="http://schemas.openxmlformats.org/officeDocument/2006/relationships/slide" Target="slides/slide811.xml"/><Relationship Id="rId813" Type="http://schemas.openxmlformats.org/officeDocument/2006/relationships/slide" Target="slides/slide810.xml"/><Relationship Id="rId812" Type="http://schemas.openxmlformats.org/officeDocument/2006/relationships/slide" Target="slides/slide809.xml"/><Relationship Id="rId811" Type="http://schemas.openxmlformats.org/officeDocument/2006/relationships/slide" Target="slides/slide808.xml"/><Relationship Id="rId810" Type="http://schemas.openxmlformats.org/officeDocument/2006/relationships/slide" Target="slides/slide807.xml"/><Relationship Id="rId81" Type="http://schemas.openxmlformats.org/officeDocument/2006/relationships/slide" Target="slides/slide78.xml"/><Relationship Id="rId809" Type="http://schemas.openxmlformats.org/officeDocument/2006/relationships/slide" Target="slides/slide806.xml"/><Relationship Id="rId808" Type="http://schemas.openxmlformats.org/officeDocument/2006/relationships/slide" Target="slides/slide805.xml"/><Relationship Id="rId807" Type="http://schemas.openxmlformats.org/officeDocument/2006/relationships/slide" Target="slides/slide804.xml"/><Relationship Id="rId806" Type="http://schemas.openxmlformats.org/officeDocument/2006/relationships/slide" Target="slides/slide803.xml"/><Relationship Id="rId805" Type="http://schemas.openxmlformats.org/officeDocument/2006/relationships/slide" Target="slides/slide802.xml"/><Relationship Id="rId804" Type="http://schemas.openxmlformats.org/officeDocument/2006/relationships/slide" Target="slides/slide801.xml"/><Relationship Id="rId803" Type="http://schemas.openxmlformats.org/officeDocument/2006/relationships/slide" Target="slides/slide800.xml"/><Relationship Id="rId802" Type="http://schemas.openxmlformats.org/officeDocument/2006/relationships/slide" Target="slides/slide799.xml"/><Relationship Id="rId801" Type="http://schemas.openxmlformats.org/officeDocument/2006/relationships/slide" Target="slides/slide798.xml"/><Relationship Id="rId800" Type="http://schemas.openxmlformats.org/officeDocument/2006/relationships/slide" Target="slides/slide797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9" Type="http://schemas.openxmlformats.org/officeDocument/2006/relationships/slide" Target="slides/slide796.xml"/><Relationship Id="rId798" Type="http://schemas.openxmlformats.org/officeDocument/2006/relationships/slide" Target="slides/slide795.xml"/><Relationship Id="rId797" Type="http://schemas.openxmlformats.org/officeDocument/2006/relationships/slide" Target="slides/slide794.xml"/><Relationship Id="rId796" Type="http://schemas.openxmlformats.org/officeDocument/2006/relationships/slide" Target="slides/slide793.xml"/><Relationship Id="rId795" Type="http://schemas.openxmlformats.org/officeDocument/2006/relationships/slide" Target="slides/slide792.xml"/><Relationship Id="rId794" Type="http://schemas.openxmlformats.org/officeDocument/2006/relationships/slide" Target="slides/slide791.xml"/><Relationship Id="rId793" Type="http://schemas.openxmlformats.org/officeDocument/2006/relationships/slide" Target="slides/slide790.xml"/><Relationship Id="rId792" Type="http://schemas.openxmlformats.org/officeDocument/2006/relationships/slide" Target="slides/slide789.xml"/><Relationship Id="rId791" Type="http://schemas.openxmlformats.org/officeDocument/2006/relationships/slide" Target="slides/slide788.xml"/><Relationship Id="rId790" Type="http://schemas.openxmlformats.org/officeDocument/2006/relationships/slide" Target="slides/slide787.xml"/><Relationship Id="rId79" Type="http://schemas.openxmlformats.org/officeDocument/2006/relationships/slide" Target="slides/slide76.xml"/><Relationship Id="rId789" Type="http://schemas.openxmlformats.org/officeDocument/2006/relationships/slide" Target="slides/slide786.xml"/><Relationship Id="rId788" Type="http://schemas.openxmlformats.org/officeDocument/2006/relationships/slide" Target="slides/slide785.xml"/><Relationship Id="rId787" Type="http://schemas.openxmlformats.org/officeDocument/2006/relationships/slide" Target="slides/slide784.xml"/><Relationship Id="rId786" Type="http://schemas.openxmlformats.org/officeDocument/2006/relationships/slide" Target="slides/slide783.xml"/><Relationship Id="rId785" Type="http://schemas.openxmlformats.org/officeDocument/2006/relationships/slide" Target="slides/slide782.xml"/><Relationship Id="rId784" Type="http://schemas.openxmlformats.org/officeDocument/2006/relationships/slide" Target="slides/slide781.xml"/><Relationship Id="rId783" Type="http://schemas.openxmlformats.org/officeDocument/2006/relationships/slide" Target="slides/slide780.xml"/><Relationship Id="rId782" Type="http://schemas.openxmlformats.org/officeDocument/2006/relationships/slide" Target="slides/slide779.xml"/><Relationship Id="rId781" Type="http://schemas.openxmlformats.org/officeDocument/2006/relationships/slide" Target="slides/slide778.xml"/><Relationship Id="rId780" Type="http://schemas.openxmlformats.org/officeDocument/2006/relationships/slide" Target="slides/slide777.xml"/><Relationship Id="rId78" Type="http://schemas.openxmlformats.org/officeDocument/2006/relationships/slide" Target="slides/slide75.xml"/><Relationship Id="rId779" Type="http://schemas.openxmlformats.org/officeDocument/2006/relationships/slide" Target="slides/slide776.xml"/><Relationship Id="rId778" Type="http://schemas.openxmlformats.org/officeDocument/2006/relationships/slide" Target="slides/slide775.xml"/><Relationship Id="rId777" Type="http://schemas.openxmlformats.org/officeDocument/2006/relationships/slide" Target="slides/slide774.xml"/><Relationship Id="rId776" Type="http://schemas.openxmlformats.org/officeDocument/2006/relationships/slide" Target="slides/slide773.xml"/><Relationship Id="rId775" Type="http://schemas.openxmlformats.org/officeDocument/2006/relationships/slide" Target="slides/slide772.xml"/><Relationship Id="rId774" Type="http://schemas.openxmlformats.org/officeDocument/2006/relationships/slide" Target="slides/slide771.xml"/><Relationship Id="rId773" Type="http://schemas.openxmlformats.org/officeDocument/2006/relationships/slide" Target="slides/slide770.xml"/><Relationship Id="rId772" Type="http://schemas.openxmlformats.org/officeDocument/2006/relationships/slide" Target="slides/slide769.xml"/><Relationship Id="rId771" Type="http://schemas.openxmlformats.org/officeDocument/2006/relationships/slide" Target="slides/slide768.xml"/><Relationship Id="rId770" Type="http://schemas.openxmlformats.org/officeDocument/2006/relationships/slide" Target="slides/slide767.xml"/><Relationship Id="rId77" Type="http://schemas.openxmlformats.org/officeDocument/2006/relationships/slide" Target="slides/slide74.xml"/><Relationship Id="rId769" Type="http://schemas.openxmlformats.org/officeDocument/2006/relationships/slide" Target="slides/slide766.xml"/><Relationship Id="rId768" Type="http://schemas.openxmlformats.org/officeDocument/2006/relationships/slide" Target="slides/slide765.xml"/><Relationship Id="rId767" Type="http://schemas.openxmlformats.org/officeDocument/2006/relationships/slide" Target="slides/slide764.xml"/><Relationship Id="rId766" Type="http://schemas.openxmlformats.org/officeDocument/2006/relationships/slide" Target="slides/slide763.xml"/><Relationship Id="rId765" Type="http://schemas.openxmlformats.org/officeDocument/2006/relationships/slide" Target="slides/slide762.xml"/><Relationship Id="rId764" Type="http://schemas.openxmlformats.org/officeDocument/2006/relationships/slide" Target="slides/slide761.xml"/><Relationship Id="rId763" Type="http://schemas.openxmlformats.org/officeDocument/2006/relationships/slide" Target="slides/slide760.xml"/><Relationship Id="rId762" Type="http://schemas.openxmlformats.org/officeDocument/2006/relationships/slide" Target="slides/slide759.xml"/><Relationship Id="rId761" Type="http://schemas.openxmlformats.org/officeDocument/2006/relationships/slide" Target="slides/slide758.xml"/><Relationship Id="rId760" Type="http://schemas.openxmlformats.org/officeDocument/2006/relationships/slide" Target="slides/slide757.xml"/><Relationship Id="rId76" Type="http://schemas.openxmlformats.org/officeDocument/2006/relationships/slide" Target="slides/slide73.xml"/><Relationship Id="rId759" Type="http://schemas.openxmlformats.org/officeDocument/2006/relationships/slide" Target="slides/slide756.xml"/><Relationship Id="rId758" Type="http://schemas.openxmlformats.org/officeDocument/2006/relationships/slide" Target="slides/slide755.xml"/><Relationship Id="rId757" Type="http://schemas.openxmlformats.org/officeDocument/2006/relationships/slide" Target="slides/slide754.xml"/><Relationship Id="rId756" Type="http://schemas.openxmlformats.org/officeDocument/2006/relationships/slide" Target="slides/slide753.xml"/><Relationship Id="rId755" Type="http://schemas.openxmlformats.org/officeDocument/2006/relationships/slide" Target="slides/slide752.xml"/><Relationship Id="rId754" Type="http://schemas.openxmlformats.org/officeDocument/2006/relationships/slide" Target="slides/slide751.xml"/><Relationship Id="rId753" Type="http://schemas.openxmlformats.org/officeDocument/2006/relationships/slide" Target="slides/slide750.xml"/><Relationship Id="rId752" Type="http://schemas.openxmlformats.org/officeDocument/2006/relationships/slide" Target="slides/slide749.xml"/><Relationship Id="rId751" Type="http://schemas.openxmlformats.org/officeDocument/2006/relationships/slide" Target="slides/slide748.xml"/><Relationship Id="rId750" Type="http://schemas.openxmlformats.org/officeDocument/2006/relationships/slide" Target="slides/slide747.xml"/><Relationship Id="rId75" Type="http://schemas.openxmlformats.org/officeDocument/2006/relationships/slide" Target="slides/slide72.xml"/><Relationship Id="rId749" Type="http://schemas.openxmlformats.org/officeDocument/2006/relationships/slide" Target="slides/slide746.xml"/><Relationship Id="rId748" Type="http://schemas.openxmlformats.org/officeDocument/2006/relationships/slide" Target="slides/slide745.xml"/><Relationship Id="rId747" Type="http://schemas.openxmlformats.org/officeDocument/2006/relationships/slide" Target="slides/slide744.xml"/><Relationship Id="rId746" Type="http://schemas.openxmlformats.org/officeDocument/2006/relationships/slide" Target="slides/slide743.xml"/><Relationship Id="rId745" Type="http://schemas.openxmlformats.org/officeDocument/2006/relationships/slide" Target="slides/slide742.xml"/><Relationship Id="rId744" Type="http://schemas.openxmlformats.org/officeDocument/2006/relationships/slide" Target="slides/slide741.xml"/><Relationship Id="rId743" Type="http://schemas.openxmlformats.org/officeDocument/2006/relationships/slide" Target="slides/slide740.xml"/><Relationship Id="rId742" Type="http://schemas.openxmlformats.org/officeDocument/2006/relationships/slide" Target="slides/slide739.xml"/><Relationship Id="rId741" Type="http://schemas.openxmlformats.org/officeDocument/2006/relationships/slide" Target="slides/slide738.xml"/><Relationship Id="rId740" Type="http://schemas.openxmlformats.org/officeDocument/2006/relationships/slide" Target="slides/slide737.xml"/><Relationship Id="rId74" Type="http://schemas.openxmlformats.org/officeDocument/2006/relationships/slide" Target="slides/slide71.xml"/><Relationship Id="rId739" Type="http://schemas.openxmlformats.org/officeDocument/2006/relationships/slide" Target="slides/slide736.xml"/><Relationship Id="rId738" Type="http://schemas.openxmlformats.org/officeDocument/2006/relationships/slide" Target="slides/slide735.xml"/><Relationship Id="rId737" Type="http://schemas.openxmlformats.org/officeDocument/2006/relationships/slide" Target="slides/slide734.xml"/><Relationship Id="rId736" Type="http://schemas.openxmlformats.org/officeDocument/2006/relationships/slide" Target="slides/slide733.xml"/><Relationship Id="rId735" Type="http://schemas.openxmlformats.org/officeDocument/2006/relationships/slide" Target="slides/slide732.xml"/><Relationship Id="rId734" Type="http://schemas.openxmlformats.org/officeDocument/2006/relationships/slide" Target="slides/slide731.xml"/><Relationship Id="rId733" Type="http://schemas.openxmlformats.org/officeDocument/2006/relationships/slide" Target="slides/slide730.xml"/><Relationship Id="rId732" Type="http://schemas.openxmlformats.org/officeDocument/2006/relationships/slide" Target="slides/slide729.xml"/><Relationship Id="rId731" Type="http://schemas.openxmlformats.org/officeDocument/2006/relationships/slide" Target="slides/slide728.xml"/><Relationship Id="rId730" Type="http://schemas.openxmlformats.org/officeDocument/2006/relationships/slide" Target="slides/slide727.xml"/><Relationship Id="rId73" Type="http://schemas.openxmlformats.org/officeDocument/2006/relationships/slide" Target="slides/slide70.xml"/><Relationship Id="rId729" Type="http://schemas.openxmlformats.org/officeDocument/2006/relationships/slide" Target="slides/slide726.xml"/><Relationship Id="rId728" Type="http://schemas.openxmlformats.org/officeDocument/2006/relationships/slide" Target="slides/slide725.xml"/><Relationship Id="rId727" Type="http://schemas.openxmlformats.org/officeDocument/2006/relationships/slide" Target="slides/slide724.xml"/><Relationship Id="rId726" Type="http://schemas.openxmlformats.org/officeDocument/2006/relationships/slide" Target="slides/slide723.xml"/><Relationship Id="rId725" Type="http://schemas.openxmlformats.org/officeDocument/2006/relationships/slide" Target="slides/slide722.xml"/><Relationship Id="rId724" Type="http://schemas.openxmlformats.org/officeDocument/2006/relationships/slide" Target="slides/slide721.xml"/><Relationship Id="rId723" Type="http://schemas.openxmlformats.org/officeDocument/2006/relationships/slide" Target="slides/slide720.xml"/><Relationship Id="rId722" Type="http://schemas.openxmlformats.org/officeDocument/2006/relationships/slide" Target="slides/slide719.xml"/><Relationship Id="rId721" Type="http://schemas.openxmlformats.org/officeDocument/2006/relationships/slide" Target="slides/slide718.xml"/><Relationship Id="rId720" Type="http://schemas.openxmlformats.org/officeDocument/2006/relationships/slide" Target="slides/slide717.xml"/><Relationship Id="rId72" Type="http://schemas.openxmlformats.org/officeDocument/2006/relationships/slide" Target="slides/slide69.xml"/><Relationship Id="rId719" Type="http://schemas.openxmlformats.org/officeDocument/2006/relationships/slide" Target="slides/slide716.xml"/><Relationship Id="rId718" Type="http://schemas.openxmlformats.org/officeDocument/2006/relationships/slide" Target="slides/slide715.xml"/><Relationship Id="rId717" Type="http://schemas.openxmlformats.org/officeDocument/2006/relationships/slide" Target="slides/slide714.xml"/><Relationship Id="rId716" Type="http://schemas.openxmlformats.org/officeDocument/2006/relationships/slide" Target="slides/slide713.xml"/><Relationship Id="rId715" Type="http://schemas.openxmlformats.org/officeDocument/2006/relationships/slide" Target="slides/slide712.xml"/><Relationship Id="rId714" Type="http://schemas.openxmlformats.org/officeDocument/2006/relationships/slide" Target="slides/slide711.xml"/><Relationship Id="rId713" Type="http://schemas.openxmlformats.org/officeDocument/2006/relationships/slide" Target="slides/slide710.xml"/><Relationship Id="rId712" Type="http://schemas.openxmlformats.org/officeDocument/2006/relationships/slide" Target="slides/slide709.xml"/><Relationship Id="rId711" Type="http://schemas.openxmlformats.org/officeDocument/2006/relationships/slide" Target="slides/slide708.xml"/><Relationship Id="rId710" Type="http://schemas.openxmlformats.org/officeDocument/2006/relationships/slide" Target="slides/slide707.xml"/><Relationship Id="rId71" Type="http://schemas.openxmlformats.org/officeDocument/2006/relationships/slide" Target="slides/slide68.xml"/><Relationship Id="rId709" Type="http://schemas.openxmlformats.org/officeDocument/2006/relationships/slide" Target="slides/slide706.xml"/><Relationship Id="rId708" Type="http://schemas.openxmlformats.org/officeDocument/2006/relationships/slide" Target="slides/slide705.xml"/><Relationship Id="rId707" Type="http://schemas.openxmlformats.org/officeDocument/2006/relationships/slide" Target="slides/slide704.xml"/><Relationship Id="rId706" Type="http://schemas.openxmlformats.org/officeDocument/2006/relationships/slide" Target="slides/slide703.xml"/><Relationship Id="rId705" Type="http://schemas.openxmlformats.org/officeDocument/2006/relationships/slide" Target="slides/slide702.xml"/><Relationship Id="rId704" Type="http://schemas.openxmlformats.org/officeDocument/2006/relationships/slide" Target="slides/slide701.xml"/><Relationship Id="rId703" Type="http://schemas.openxmlformats.org/officeDocument/2006/relationships/slide" Target="slides/slide700.xml"/><Relationship Id="rId702" Type="http://schemas.openxmlformats.org/officeDocument/2006/relationships/slide" Target="slides/slide699.xml"/><Relationship Id="rId701" Type="http://schemas.openxmlformats.org/officeDocument/2006/relationships/slide" Target="slides/slide698.xml"/><Relationship Id="rId700" Type="http://schemas.openxmlformats.org/officeDocument/2006/relationships/slide" Target="slides/slide697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9" Type="http://schemas.openxmlformats.org/officeDocument/2006/relationships/slide" Target="slides/slide696.xml"/><Relationship Id="rId698" Type="http://schemas.openxmlformats.org/officeDocument/2006/relationships/slide" Target="slides/slide695.xml"/><Relationship Id="rId697" Type="http://schemas.openxmlformats.org/officeDocument/2006/relationships/slide" Target="slides/slide694.xml"/><Relationship Id="rId696" Type="http://schemas.openxmlformats.org/officeDocument/2006/relationships/slide" Target="slides/slide693.xml"/><Relationship Id="rId695" Type="http://schemas.openxmlformats.org/officeDocument/2006/relationships/slide" Target="slides/slide692.xml"/><Relationship Id="rId694" Type="http://schemas.openxmlformats.org/officeDocument/2006/relationships/slide" Target="slides/slide691.xml"/><Relationship Id="rId693" Type="http://schemas.openxmlformats.org/officeDocument/2006/relationships/slide" Target="slides/slide690.xml"/><Relationship Id="rId692" Type="http://schemas.openxmlformats.org/officeDocument/2006/relationships/slide" Target="slides/slide689.xml"/><Relationship Id="rId691" Type="http://schemas.openxmlformats.org/officeDocument/2006/relationships/slide" Target="slides/slide688.xml"/><Relationship Id="rId690" Type="http://schemas.openxmlformats.org/officeDocument/2006/relationships/slide" Target="slides/slide687.xml"/><Relationship Id="rId69" Type="http://schemas.openxmlformats.org/officeDocument/2006/relationships/slide" Target="slides/slide66.xml"/><Relationship Id="rId689" Type="http://schemas.openxmlformats.org/officeDocument/2006/relationships/slide" Target="slides/slide686.xml"/><Relationship Id="rId688" Type="http://schemas.openxmlformats.org/officeDocument/2006/relationships/slide" Target="slides/slide685.xml"/><Relationship Id="rId687" Type="http://schemas.openxmlformats.org/officeDocument/2006/relationships/slide" Target="slides/slide684.xml"/><Relationship Id="rId686" Type="http://schemas.openxmlformats.org/officeDocument/2006/relationships/slide" Target="slides/slide683.xml"/><Relationship Id="rId685" Type="http://schemas.openxmlformats.org/officeDocument/2006/relationships/slide" Target="slides/slide682.xml"/><Relationship Id="rId684" Type="http://schemas.openxmlformats.org/officeDocument/2006/relationships/slide" Target="slides/slide681.xml"/><Relationship Id="rId683" Type="http://schemas.openxmlformats.org/officeDocument/2006/relationships/slide" Target="slides/slide680.xml"/><Relationship Id="rId682" Type="http://schemas.openxmlformats.org/officeDocument/2006/relationships/slide" Target="slides/slide679.xml"/><Relationship Id="rId681" Type="http://schemas.openxmlformats.org/officeDocument/2006/relationships/slide" Target="slides/slide678.xml"/><Relationship Id="rId680" Type="http://schemas.openxmlformats.org/officeDocument/2006/relationships/slide" Target="slides/slide677.xml"/><Relationship Id="rId68" Type="http://schemas.openxmlformats.org/officeDocument/2006/relationships/slide" Target="slides/slide65.xml"/><Relationship Id="rId679" Type="http://schemas.openxmlformats.org/officeDocument/2006/relationships/slide" Target="slides/slide676.xml"/><Relationship Id="rId678" Type="http://schemas.openxmlformats.org/officeDocument/2006/relationships/slide" Target="slides/slide675.xml"/><Relationship Id="rId677" Type="http://schemas.openxmlformats.org/officeDocument/2006/relationships/slide" Target="slides/slide674.xml"/><Relationship Id="rId676" Type="http://schemas.openxmlformats.org/officeDocument/2006/relationships/slide" Target="slides/slide673.xml"/><Relationship Id="rId675" Type="http://schemas.openxmlformats.org/officeDocument/2006/relationships/slide" Target="slides/slide672.xml"/><Relationship Id="rId674" Type="http://schemas.openxmlformats.org/officeDocument/2006/relationships/slide" Target="slides/slide671.xml"/><Relationship Id="rId673" Type="http://schemas.openxmlformats.org/officeDocument/2006/relationships/slide" Target="slides/slide670.xml"/><Relationship Id="rId672" Type="http://schemas.openxmlformats.org/officeDocument/2006/relationships/slide" Target="slides/slide669.xml"/><Relationship Id="rId671" Type="http://schemas.openxmlformats.org/officeDocument/2006/relationships/slide" Target="slides/slide668.xml"/><Relationship Id="rId670" Type="http://schemas.openxmlformats.org/officeDocument/2006/relationships/slide" Target="slides/slide667.xml"/><Relationship Id="rId67" Type="http://schemas.openxmlformats.org/officeDocument/2006/relationships/slide" Target="slides/slide64.xml"/><Relationship Id="rId669" Type="http://schemas.openxmlformats.org/officeDocument/2006/relationships/slide" Target="slides/slide666.xml"/><Relationship Id="rId668" Type="http://schemas.openxmlformats.org/officeDocument/2006/relationships/slide" Target="slides/slide665.xml"/><Relationship Id="rId667" Type="http://schemas.openxmlformats.org/officeDocument/2006/relationships/slide" Target="slides/slide664.xml"/><Relationship Id="rId666" Type="http://schemas.openxmlformats.org/officeDocument/2006/relationships/slide" Target="slides/slide663.xml"/><Relationship Id="rId665" Type="http://schemas.openxmlformats.org/officeDocument/2006/relationships/slide" Target="slides/slide662.xml"/><Relationship Id="rId664" Type="http://schemas.openxmlformats.org/officeDocument/2006/relationships/slide" Target="slides/slide661.xml"/><Relationship Id="rId663" Type="http://schemas.openxmlformats.org/officeDocument/2006/relationships/slide" Target="slides/slide660.xml"/><Relationship Id="rId662" Type="http://schemas.openxmlformats.org/officeDocument/2006/relationships/slide" Target="slides/slide659.xml"/><Relationship Id="rId661" Type="http://schemas.openxmlformats.org/officeDocument/2006/relationships/slide" Target="slides/slide658.xml"/><Relationship Id="rId660" Type="http://schemas.openxmlformats.org/officeDocument/2006/relationships/slide" Target="slides/slide657.xml"/><Relationship Id="rId66" Type="http://schemas.openxmlformats.org/officeDocument/2006/relationships/slide" Target="slides/slide63.xml"/><Relationship Id="rId659" Type="http://schemas.openxmlformats.org/officeDocument/2006/relationships/slide" Target="slides/slide656.xml"/><Relationship Id="rId658" Type="http://schemas.openxmlformats.org/officeDocument/2006/relationships/slide" Target="slides/slide655.xml"/><Relationship Id="rId657" Type="http://schemas.openxmlformats.org/officeDocument/2006/relationships/slide" Target="slides/slide654.xml"/><Relationship Id="rId656" Type="http://schemas.openxmlformats.org/officeDocument/2006/relationships/slide" Target="slides/slide653.xml"/><Relationship Id="rId655" Type="http://schemas.openxmlformats.org/officeDocument/2006/relationships/slide" Target="slides/slide652.xml"/><Relationship Id="rId654" Type="http://schemas.openxmlformats.org/officeDocument/2006/relationships/slide" Target="slides/slide651.xml"/><Relationship Id="rId653" Type="http://schemas.openxmlformats.org/officeDocument/2006/relationships/slide" Target="slides/slide650.xml"/><Relationship Id="rId652" Type="http://schemas.openxmlformats.org/officeDocument/2006/relationships/slide" Target="slides/slide649.xml"/><Relationship Id="rId651" Type="http://schemas.openxmlformats.org/officeDocument/2006/relationships/slide" Target="slides/slide648.xml"/><Relationship Id="rId650" Type="http://schemas.openxmlformats.org/officeDocument/2006/relationships/slide" Target="slides/slide647.xml"/><Relationship Id="rId65" Type="http://schemas.openxmlformats.org/officeDocument/2006/relationships/slide" Target="slides/slide62.xml"/><Relationship Id="rId649" Type="http://schemas.openxmlformats.org/officeDocument/2006/relationships/slide" Target="slides/slide646.xml"/><Relationship Id="rId648" Type="http://schemas.openxmlformats.org/officeDocument/2006/relationships/slide" Target="slides/slide645.xml"/><Relationship Id="rId647" Type="http://schemas.openxmlformats.org/officeDocument/2006/relationships/slide" Target="slides/slide644.xml"/><Relationship Id="rId646" Type="http://schemas.openxmlformats.org/officeDocument/2006/relationships/slide" Target="slides/slide643.xml"/><Relationship Id="rId645" Type="http://schemas.openxmlformats.org/officeDocument/2006/relationships/slide" Target="slides/slide642.xml"/><Relationship Id="rId644" Type="http://schemas.openxmlformats.org/officeDocument/2006/relationships/slide" Target="slides/slide641.xml"/><Relationship Id="rId643" Type="http://schemas.openxmlformats.org/officeDocument/2006/relationships/slide" Target="slides/slide640.xml"/><Relationship Id="rId642" Type="http://schemas.openxmlformats.org/officeDocument/2006/relationships/slide" Target="slides/slide639.xml"/><Relationship Id="rId641" Type="http://schemas.openxmlformats.org/officeDocument/2006/relationships/slide" Target="slides/slide638.xml"/><Relationship Id="rId640" Type="http://schemas.openxmlformats.org/officeDocument/2006/relationships/slide" Target="slides/slide637.xml"/><Relationship Id="rId64" Type="http://schemas.openxmlformats.org/officeDocument/2006/relationships/slide" Target="slides/slide61.xml"/><Relationship Id="rId639" Type="http://schemas.openxmlformats.org/officeDocument/2006/relationships/slide" Target="slides/slide636.xml"/><Relationship Id="rId638" Type="http://schemas.openxmlformats.org/officeDocument/2006/relationships/slide" Target="slides/slide635.xml"/><Relationship Id="rId637" Type="http://schemas.openxmlformats.org/officeDocument/2006/relationships/slide" Target="slides/slide634.xml"/><Relationship Id="rId636" Type="http://schemas.openxmlformats.org/officeDocument/2006/relationships/slide" Target="slides/slide633.xml"/><Relationship Id="rId635" Type="http://schemas.openxmlformats.org/officeDocument/2006/relationships/slide" Target="slides/slide632.xml"/><Relationship Id="rId634" Type="http://schemas.openxmlformats.org/officeDocument/2006/relationships/slide" Target="slides/slide631.xml"/><Relationship Id="rId633" Type="http://schemas.openxmlformats.org/officeDocument/2006/relationships/slide" Target="slides/slide630.xml"/><Relationship Id="rId632" Type="http://schemas.openxmlformats.org/officeDocument/2006/relationships/slide" Target="slides/slide629.xml"/><Relationship Id="rId631" Type="http://schemas.openxmlformats.org/officeDocument/2006/relationships/slide" Target="slides/slide628.xml"/><Relationship Id="rId630" Type="http://schemas.openxmlformats.org/officeDocument/2006/relationships/slide" Target="slides/slide627.xml"/><Relationship Id="rId63" Type="http://schemas.openxmlformats.org/officeDocument/2006/relationships/slide" Target="slides/slide60.xml"/><Relationship Id="rId629" Type="http://schemas.openxmlformats.org/officeDocument/2006/relationships/slide" Target="slides/slide626.xml"/><Relationship Id="rId628" Type="http://schemas.openxmlformats.org/officeDocument/2006/relationships/slide" Target="slides/slide625.xml"/><Relationship Id="rId627" Type="http://schemas.openxmlformats.org/officeDocument/2006/relationships/slide" Target="slides/slide624.xml"/><Relationship Id="rId626" Type="http://schemas.openxmlformats.org/officeDocument/2006/relationships/slide" Target="slides/slide623.xml"/><Relationship Id="rId625" Type="http://schemas.openxmlformats.org/officeDocument/2006/relationships/slide" Target="slides/slide622.xml"/><Relationship Id="rId624" Type="http://schemas.openxmlformats.org/officeDocument/2006/relationships/slide" Target="slides/slide621.xml"/><Relationship Id="rId623" Type="http://schemas.openxmlformats.org/officeDocument/2006/relationships/slide" Target="slides/slide620.xml"/><Relationship Id="rId622" Type="http://schemas.openxmlformats.org/officeDocument/2006/relationships/slide" Target="slides/slide619.xml"/><Relationship Id="rId621" Type="http://schemas.openxmlformats.org/officeDocument/2006/relationships/slide" Target="slides/slide618.xml"/><Relationship Id="rId620" Type="http://schemas.openxmlformats.org/officeDocument/2006/relationships/slide" Target="slides/slide617.xml"/><Relationship Id="rId62" Type="http://schemas.openxmlformats.org/officeDocument/2006/relationships/slide" Target="slides/slide59.xml"/><Relationship Id="rId619" Type="http://schemas.openxmlformats.org/officeDocument/2006/relationships/slide" Target="slides/slide616.xml"/><Relationship Id="rId618" Type="http://schemas.openxmlformats.org/officeDocument/2006/relationships/slide" Target="slides/slide615.xml"/><Relationship Id="rId617" Type="http://schemas.openxmlformats.org/officeDocument/2006/relationships/slide" Target="slides/slide614.xml"/><Relationship Id="rId616" Type="http://schemas.openxmlformats.org/officeDocument/2006/relationships/slide" Target="slides/slide613.xml"/><Relationship Id="rId615" Type="http://schemas.openxmlformats.org/officeDocument/2006/relationships/slide" Target="slides/slide612.xml"/><Relationship Id="rId614" Type="http://schemas.openxmlformats.org/officeDocument/2006/relationships/slide" Target="slides/slide611.xml"/><Relationship Id="rId613" Type="http://schemas.openxmlformats.org/officeDocument/2006/relationships/slide" Target="slides/slide610.xml"/><Relationship Id="rId612" Type="http://schemas.openxmlformats.org/officeDocument/2006/relationships/slide" Target="slides/slide609.xml"/><Relationship Id="rId611" Type="http://schemas.openxmlformats.org/officeDocument/2006/relationships/slide" Target="slides/slide608.xml"/><Relationship Id="rId610" Type="http://schemas.openxmlformats.org/officeDocument/2006/relationships/slide" Target="slides/slide607.xml"/><Relationship Id="rId61" Type="http://schemas.openxmlformats.org/officeDocument/2006/relationships/slide" Target="slides/slide58.xml"/><Relationship Id="rId609" Type="http://schemas.openxmlformats.org/officeDocument/2006/relationships/slide" Target="slides/slide606.xml"/><Relationship Id="rId608" Type="http://schemas.openxmlformats.org/officeDocument/2006/relationships/slide" Target="slides/slide605.xml"/><Relationship Id="rId607" Type="http://schemas.openxmlformats.org/officeDocument/2006/relationships/slide" Target="slides/slide604.xml"/><Relationship Id="rId606" Type="http://schemas.openxmlformats.org/officeDocument/2006/relationships/slide" Target="slides/slide603.xml"/><Relationship Id="rId605" Type="http://schemas.openxmlformats.org/officeDocument/2006/relationships/slide" Target="slides/slide602.xml"/><Relationship Id="rId604" Type="http://schemas.openxmlformats.org/officeDocument/2006/relationships/slide" Target="slides/slide601.xml"/><Relationship Id="rId603" Type="http://schemas.openxmlformats.org/officeDocument/2006/relationships/slide" Target="slides/slide600.xml"/><Relationship Id="rId602" Type="http://schemas.openxmlformats.org/officeDocument/2006/relationships/slide" Target="slides/slide599.xml"/><Relationship Id="rId601" Type="http://schemas.openxmlformats.org/officeDocument/2006/relationships/slide" Target="slides/slide598.xml"/><Relationship Id="rId600" Type="http://schemas.openxmlformats.org/officeDocument/2006/relationships/slide" Target="slides/slide597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9" Type="http://schemas.openxmlformats.org/officeDocument/2006/relationships/slide" Target="slides/slide596.xml"/><Relationship Id="rId598" Type="http://schemas.openxmlformats.org/officeDocument/2006/relationships/slide" Target="slides/slide595.xml"/><Relationship Id="rId597" Type="http://schemas.openxmlformats.org/officeDocument/2006/relationships/slide" Target="slides/slide594.xml"/><Relationship Id="rId596" Type="http://schemas.openxmlformats.org/officeDocument/2006/relationships/slide" Target="slides/slide593.xml"/><Relationship Id="rId595" Type="http://schemas.openxmlformats.org/officeDocument/2006/relationships/slide" Target="slides/slide592.xml"/><Relationship Id="rId594" Type="http://schemas.openxmlformats.org/officeDocument/2006/relationships/slide" Target="slides/slide591.xml"/><Relationship Id="rId593" Type="http://schemas.openxmlformats.org/officeDocument/2006/relationships/slide" Target="slides/slide590.xml"/><Relationship Id="rId592" Type="http://schemas.openxmlformats.org/officeDocument/2006/relationships/slide" Target="slides/slide589.xml"/><Relationship Id="rId591" Type="http://schemas.openxmlformats.org/officeDocument/2006/relationships/slide" Target="slides/slide588.xml"/><Relationship Id="rId590" Type="http://schemas.openxmlformats.org/officeDocument/2006/relationships/slide" Target="slides/slide587.xml"/><Relationship Id="rId59" Type="http://schemas.openxmlformats.org/officeDocument/2006/relationships/slide" Target="slides/slide56.xml"/><Relationship Id="rId589" Type="http://schemas.openxmlformats.org/officeDocument/2006/relationships/slide" Target="slides/slide586.xml"/><Relationship Id="rId588" Type="http://schemas.openxmlformats.org/officeDocument/2006/relationships/slide" Target="slides/slide585.xml"/><Relationship Id="rId587" Type="http://schemas.openxmlformats.org/officeDocument/2006/relationships/slide" Target="slides/slide584.xml"/><Relationship Id="rId586" Type="http://schemas.openxmlformats.org/officeDocument/2006/relationships/slide" Target="slides/slide583.xml"/><Relationship Id="rId585" Type="http://schemas.openxmlformats.org/officeDocument/2006/relationships/slide" Target="slides/slide582.xml"/><Relationship Id="rId584" Type="http://schemas.openxmlformats.org/officeDocument/2006/relationships/slide" Target="slides/slide581.xml"/><Relationship Id="rId583" Type="http://schemas.openxmlformats.org/officeDocument/2006/relationships/slide" Target="slides/slide580.xml"/><Relationship Id="rId582" Type="http://schemas.openxmlformats.org/officeDocument/2006/relationships/slide" Target="slides/slide579.xml"/><Relationship Id="rId581" Type="http://schemas.openxmlformats.org/officeDocument/2006/relationships/slide" Target="slides/slide578.xml"/><Relationship Id="rId580" Type="http://schemas.openxmlformats.org/officeDocument/2006/relationships/slide" Target="slides/slide577.xml"/><Relationship Id="rId58" Type="http://schemas.openxmlformats.org/officeDocument/2006/relationships/slide" Target="slides/slide55.xml"/><Relationship Id="rId579" Type="http://schemas.openxmlformats.org/officeDocument/2006/relationships/slide" Target="slides/slide576.xml"/><Relationship Id="rId578" Type="http://schemas.openxmlformats.org/officeDocument/2006/relationships/slide" Target="slides/slide575.xml"/><Relationship Id="rId577" Type="http://schemas.openxmlformats.org/officeDocument/2006/relationships/slide" Target="slides/slide574.xml"/><Relationship Id="rId576" Type="http://schemas.openxmlformats.org/officeDocument/2006/relationships/slide" Target="slides/slide573.xml"/><Relationship Id="rId575" Type="http://schemas.openxmlformats.org/officeDocument/2006/relationships/slide" Target="slides/slide572.xml"/><Relationship Id="rId574" Type="http://schemas.openxmlformats.org/officeDocument/2006/relationships/slide" Target="slides/slide571.xml"/><Relationship Id="rId573" Type="http://schemas.openxmlformats.org/officeDocument/2006/relationships/slide" Target="slides/slide570.xml"/><Relationship Id="rId572" Type="http://schemas.openxmlformats.org/officeDocument/2006/relationships/slide" Target="slides/slide569.xml"/><Relationship Id="rId571" Type="http://schemas.openxmlformats.org/officeDocument/2006/relationships/slide" Target="slides/slide568.xml"/><Relationship Id="rId570" Type="http://schemas.openxmlformats.org/officeDocument/2006/relationships/slide" Target="slides/slide567.xml"/><Relationship Id="rId57" Type="http://schemas.openxmlformats.org/officeDocument/2006/relationships/slide" Target="slides/slide54.xml"/><Relationship Id="rId569" Type="http://schemas.openxmlformats.org/officeDocument/2006/relationships/slide" Target="slides/slide566.xml"/><Relationship Id="rId568" Type="http://schemas.openxmlformats.org/officeDocument/2006/relationships/slide" Target="slides/slide565.xml"/><Relationship Id="rId567" Type="http://schemas.openxmlformats.org/officeDocument/2006/relationships/slide" Target="slides/slide564.xml"/><Relationship Id="rId566" Type="http://schemas.openxmlformats.org/officeDocument/2006/relationships/slide" Target="slides/slide563.xml"/><Relationship Id="rId565" Type="http://schemas.openxmlformats.org/officeDocument/2006/relationships/slide" Target="slides/slide562.xml"/><Relationship Id="rId564" Type="http://schemas.openxmlformats.org/officeDocument/2006/relationships/slide" Target="slides/slide561.xml"/><Relationship Id="rId563" Type="http://schemas.openxmlformats.org/officeDocument/2006/relationships/slide" Target="slides/slide560.xml"/><Relationship Id="rId562" Type="http://schemas.openxmlformats.org/officeDocument/2006/relationships/slide" Target="slides/slide559.xml"/><Relationship Id="rId561" Type="http://schemas.openxmlformats.org/officeDocument/2006/relationships/slide" Target="slides/slide558.xml"/><Relationship Id="rId560" Type="http://schemas.openxmlformats.org/officeDocument/2006/relationships/slide" Target="slides/slide557.xml"/><Relationship Id="rId56" Type="http://schemas.openxmlformats.org/officeDocument/2006/relationships/slide" Target="slides/slide53.xml"/><Relationship Id="rId559" Type="http://schemas.openxmlformats.org/officeDocument/2006/relationships/slide" Target="slides/slide556.xml"/><Relationship Id="rId558" Type="http://schemas.openxmlformats.org/officeDocument/2006/relationships/slide" Target="slides/slide555.xml"/><Relationship Id="rId557" Type="http://schemas.openxmlformats.org/officeDocument/2006/relationships/slide" Target="slides/slide554.xml"/><Relationship Id="rId556" Type="http://schemas.openxmlformats.org/officeDocument/2006/relationships/slide" Target="slides/slide553.xml"/><Relationship Id="rId555" Type="http://schemas.openxmlformats.org/officeDocument/2006/relationships/slide" Target="slides/slide552.xml"/><Relationship Id="rId554" Type="http://schemas.openxmlformats.org/officeDocument/2006/relationships/slide" Target="slides/slide551.xml"/><Relationship Id="rId553" Type="http://schemas.openxmlformats.org/officeDocument/2006/relationships/slide" Target="slides/slide550.xml"/><Relationship Id="rId552" Type="http://schemas.openxmlformats.org/officeDocument/2006/relationships/slide" Target="slides/slide549.xml"/><Relationship Id="rId551" Type="http://schemas.openxmlformats.org/officeDocument/2006/relationships/slide" Target="slides/slide548.xml"/><Relationship Id="rId550" Type="http://schemas.openxmlformats.org/officeDocument/2006/relationships/slide" Target="slides/slide547.xml"/><Relationship Id="rId55" Type="http://schemas.openxmlformats.org/officeDocument/2006/relationships/slide" Target="slides/slide52.xml"/><Relationship Id="rId549" Type="http://schemas.openxmlformats.org/officeDocument/2006/relationships/slide" Target="slides/slide546.xml"/><Relationship Id="rId548" Type="http://schemas.openxmlformats.org/officeDocument/2006/relationships/slide" Target="slides/slide545.xml"/><Relationship Id="rId547" Type="http://schemas.openxmlformats.org/officeDocument/2006/relationships/slide" Target="slides/slide544.xml"/><Relationship Id="rId546" Type="http://schemas.openxmlformats.org/officeDocument/2006/relationships/slide" Target="slides/slide543.xml"/><Relationship Id="rId545" Type="http://schemas.openxmlformats.org/officeDocument/2006/relationships/slide" Target="slides/slide542.xml"/><Relationship Id="rId544" Type="http://schemas.openxmlformats.org/officeDocument/2006/relationships/slide" Target="slides/slide541.xml"/><Relationship Id="rId543" Type="http://schemas.openxmlformats.org/officeDocument/2006/relationships/slide" Target="slides/slide540.xml"/><Relationship Id="rId542" Type="http://schemas.openxmlformats.org/officeDocument/2006/relationships/slide" Target="slides/slide539.xml"/><Relationship Id="rId541" Type="http://schemas.openxmlformats.org/officeDocument/2006/relationships/slide" Target="slides/slide538.xml"/><Relationship Id="rId540" Type="http://schemas.openxmlformats.org/officeDocument/2006/relationships/slide" Target="slides/slide537.xml"/><Relationship Id="rId54" Type="http://schemas.openxmlformats.org/officeDocument/2006/relationships/slide" Target="slides/slide51.xml"/><Relationship Id="rId539" Type="http://schemas.openxmlformats.org/officeDocument/2006/relationships/slide" Target="slides/slide536.xml"/><Relationship Id="rId538" Type="http://schemas.openxmlformats.org/officeDocument/2006/relationships/slide" Target="slides/slide535.xml"/><Relationship Id="rId537" Type="http://schemas.openxmlformats.org/officeDocument/2006/relationships/slide" Target="slides/slide534.xml"/><Relationship Id="rId536" Type="http://schemas.openxmlformats.org/officeDocument/2006/relationships/slide" Target="slides/slide533.xml"/><Relationship Id="rId535" Type="http://schemas.openxmlformats.org/officeDocument/2006/relationships/slide" Target="slides/slide532.xml"/><Relationship Id="rId534" Type="http://schemas.openxmlformats.org/officeDocument/2006/relationships/slide" Target="slides/slide531.xml"/><Relationship Id="rId533" Type="http://schemas.openxmlformats.org/officeDocument/2006/relationships/slide" Target="slides/slide530.xml"/><Relationship Id="rId532" Type="http://schemas.openxmlformats.org/officeDocument/2006/relationships/slide" Target="slides/slide529.xml"/><Relationship Id="rId531" Type="http://schemas.openxmlformats.org/officeDocument/2006/relationships/slide" Target="slides/slide528.xml"/><Relationship Id="rId530" Type="http://schemas.openxmlformats.org/officeDocument/2006/relationships/slide" Target="slides/slide527.xml"/><Relationship Id="rId53" Type="http://schemas.openxmlformats.org/officeDocument/2006/relationships/slide" Target="slides/slide50.xml"/><Relationship Id="rId529" Type="http://schemas.openxmlformats.org/officeDocument/2006/relationships/slide" Target="slides/slide526.xml"/><Relationship Id="rId528" Type="http://schemas.openxmlformats.org/officeDocument/2006/relationships/slide" Target="slides/slide525.xml"/><Relationship Id="rId527" Type="http://schemas.openxmlformats.org/officeDocument/2006/relationships/slide" Target="slides/slide524.xml"/><Relationship Id="rId526" Type="http://schemas.openxmlformats.org/officeDocument/2006/relationships/slide" Target="slides/slide523.xml"/><Relationship Id="rId525" Type="http://schemas.openxmlformats.org/officeDocument/2006/relationships/slide" Target="slides/slide522.xml"/><Relationship Id="rId524" Type="http://schemas.openxmlformats.org/officeDocument/2006/relationships/slide" Target="slides/slide521.xml"/><Relationship Id="rId523" Type="http://schemas.openxmlformats.org/officeDocument/2006/relationships/slide" Target="slides/slide520.xml"/><Relationship Id="rId522" Type="http://schemas.openxmlformats.org/officeDocument/2006/relationships/slide" Target="slides/slide519.xml"/><Relationship Id="rId521" Type="http://schemas.openxmlformats.org/officeDocument/2006/relationships/slide" Target="slides/slide518.xml"/><Relationship Id="rId520" Type="http://schemas.openxmlformats.org/officeDocument/2006/relationships/slide" Target="slides/slide517.xml"/><Relationship Id="rId52" Type="http://schemas.openxmlformats.org/officeDocument/2006/relationships/slide" Target="slides/slide49.xml"/><Relationship Id="rId519" Type="http://schemas.openxmlformats.org/officeDocument/2006/relationships/slide" Target="slides/slide516.xml"/><Relationship Id="rId518" Type="http://schemas.openxmlformats.org/officeDocument/2006/relationships/slide" Target="slides/slide515.xml"/><Relationship Id="rId517" Type="http://schemas.openxmlformats.org/officeDocument/2006/relationships/slide" Target="slides/slide514.xml"/><Relationship Id="rId516" Type="http://schemas.openxmlformats.org/officeDocument/2006/relationships/slide" Target="slides/slide513.xml"/><Relationship Id="rId515" Type="http://schemas.openxmlformats.org/officeDocument/2006/relationships/slide" Target="slides/slide512.xml"/><Relationship Id="rId514" Type="http://schemas.openxmlformats.org/officeDocument/2006/relationships/slide" Target="slides/slide511.xml"/><Relationship Id="rId513" Type="http://schemas.openxmlformats.org/officeDocument/2006/relationships/slide" Target="slides/slide510.xml"/><Relationship Id="rId512" Type="http://schemas.openxmlformats.org/officeDocument/2006/relationships/slide" Target="slides/slide509.xml"/><Relationship Id="rId511" Type="http://schemas.openxmlformats.org/officeDocument/2006/relationships/slide" Target="slides/slide508.xml"/><Relationship Id="rId510" Type="http://schemas.openxmlformats.org/officeDocument/2006/relationships/slide" Target="slides/slide507.xml"/><Relationship Id="rId51" Type="http://schemas.openxmlformats.org/officeDocument/2006/relationships/slide" Target="slides/slide48.xml"/><Relationship Id="rId509" Type="http://schemas.openxmlformats.org/officeDocument/2006/relationships/slide" Target="slides/slide506.xml"/><Relationship Id="rId508" Type="http://schemas.openxmlformats.org/officeDocument/2006/relationships/slide" Target="slides/slide505.xml"/><Relationship Id="rId507" Type="http://schemas.openxmlformats.org/officeDocument/2006/relationships/slide" Target="slides/slide504.xml"/><Relationship Id="rId506" Type="http://schemas.openxmlformats.org/officeDocument/2006/relationships/slide" Target="slides/slide503.xml"/><Relationship Id="rId505" Type="http://schemas.openxmlformats.org/officeDocument/2006/relationships/slide" Target="slides/slide502.xml"/><Relationship Id="rId504" Type="http://schemas.openxmlformats.org/officeDocument/2006/relationships/slide" Target="slides/slide501.xml"/><Relationship Id="rId503" Type="http://schemas.openxmlformats.org/officeDocument/2006/relationships/slide" Target="slides/slide500.xml"/><Relationship Id="rId502" Type="http://schemas.openxmlformats.org/officeDocument/2006/relationships/slide" Target="slides/slide499.xml"/><Relationship Id="rId501" Type="http://schemas.openxmlformats.org/officeDocument/2006/relationships/slide" Target="slides/slide498.xml"/><Relationship Id="rId500" Type="http://schemas.openxmlformats.org/officeDocument/2006/relationships/slide" Target="slides/slide497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9" Type="http://schemas.openxmlformats.org/officeDocument/2006/relationships/slide" Target="slides/slide496.xml"/><Relationship Id="rId498" Type="http://schemas.openxmlformats.org/officeDocument/2006/relationships/slide" Target="slides/slide495.xml"/><Relationship Id="rId497" Type="http://schemas.openxmlformats.org/officeDocument/2006/relationships/slide" Target="slides/slide494.xml"/><Relationship Id="rId496" Type="http://schemas.openxmlformats.org/officeDocument/2006/relationships/slide" Target="slides/slide493.xml"/><Relationship Id="rId495" Type="http://schemas.openxmlformats.org/officeDocument/2006/relationships/slide" Target="slides/slide492.xml"/><Relationship Id="rId494" Type="http://schemas.openxmlformats.org/officeDocument/2006/relationships/slide" Target="slides/slide491.xml"/><Relationship Id="rId493" Type="http://schemas.openxmlformats.org/officeDocument/2006/relationships/slide" Target="slides/slide490.xml"/><Relationship Id="rId492" Type="http://schemas.openxmlformats.org/officeDocument/2006/relationships/slide" Target="slides/slide489.xml"/><Relationship Id="rId491" Type="http://schemas.openxmlformats.org/officeDocument/2006/relationships/slide" Target="slides/slide488.xml"/><Relationship Id="rId490" Type="http://schemas.openxmlformats.org/officeDocument/2006/relationships/slide" Target="slides/slide487.xml"/><Relationship Id="rId49" Type="http://schemas.openxmlformats.org/officeDocument/2006/relationships/slide" Target="slides/slide46.xml"/><Relationship Id="rId489" Type="http://schemas.openxmlformats.org/officeDocument/2006/relationships/slide" Target="slides/slide486.xml"/><Relationship Id="rId488" Type="http://schemas.openxmlformats.org/officeDocument/2006/relationships/slide" Target="slides/slide485.xml"/><Relationship Id="rId487" Type="http://schemas.openxmlformats.org/officeDocument/2006/relationships/slide" Target="slides/slide484.xml"/><Relationship Id="rId486" Type="http://schemas.openxmlformats.org/officeDocument/2006/relationships/slide" Target="slides/slide483.xml"/><Relationship Id="rId485" Type="http://schemas.openxmlformats.org/officeDocument/2006/relationships/slide" Target="slides/slide482.xml"/><Relationship Id="rId484" Type="http://schemas.openxmlformats.org/officeDocument/2006/relationships/slide" Target="slides/slide481.xml"/><Relationship Id="rId483" Type="http://schemas.openxmlformats.org/officeDocument/2006/relationships/slide" Target="slides/slide480.xml"/><Relationship Id="rId482" Type="http://schemas.openxmlformats.org/officeDocument/2006/relationships/slide" Target="slides/slide479.xml"/><Relationship Id="rId481" Type="http://schemas.openxmlformats.org/officeDocument/2006/relationships/slide" Target="slides/slide478.xml"/><Relationship Id="rId480" Type="http://schemas.openxmlformats.org/officeDocument/2006/relationships/slide" Target="slides/slide477.xml"/><Relationship Id="rId48" Type="http://schemas.openxmlformats.org/officeDocument/2006/relationships/slide" Target="slides/slide45.xml"/><Relationship Id="rId479" Type="http://schemas.openxmlformats.org/officeDocument/2006/relationships/slide" Target="slides/slide476.xml"/><Relationship Id="rId478" Type="http://schemas.openxmlformats.org/officeDocument/2006/relationships/slide" Target="slides/slide475.xml"/><Relationship Id="rId477" Type="http://schemas.openxmlformats.org/officeDocument/2006/relationships/slide" Target="slides/slide474.xml"/><Relationship Id="rId476" Type="http://schemas.openxmlformats.org/officeDocument/2006/relationships/slide" Target="slides/slide473.xml"/><Relationship Id="rId475" Type="http://schemas.openxmlformats.org/officeDocument/2006/relationships/slide" Target="slides/slide472.xml"/><Relationship Id="rId474" Type="http://schemas.openxmlformats.org/officeDocument/2006/relationships/slide" Target="slides/slide471.xml"/><Relationship Id="rId473" Type="http://schemas.openxmlformats.org/officeDocument/2006/relationships/slide" Target="slides/slide470.xml"/><Relationship Id="rId472" Type="http://schemas.openxmlformats.org/officeDocument/2006/relationships/slide" Target="slides/slide469.xml"/><Relationship Id="rId471" Type="http://schemas.openxmlformats.org/officeDocument/2006/relationships/slide" Target="slides/slide468.xml"/><Relationship Id="rId470" Type="http://schemas.openxmlformats.org/officeDocument/2006/relationships/slide" Target="slides/slide467.xml"/><Relationship Id="rId47" Type="http://schemas.openxmlformats.org/officeDocument/2006/relationships/slide" Target="slides/slide44.xml"/><Relationship Id="rId469" Type="http://schemas.openxmlformats.org/officeDocument/2006/relationships/slide" Target="slides/slide466.xml"/><Relationship Id="rId468" Type="http://schemas.openxmlformats.org/officeDocument/2006/relationships/slide" Target="slides/slide465.xml"/><Relationship Id="rId467" Type="http://schemas.openxmlformats.org/officeDocument/2006/relationships/slide" Target="slides/slide464.xml"/><Relationship Id="rId466" Type="http://schemas.openxmlformats.org/officeDocument/2006/relationships/slide" Target="slides/slide463.xml"/><Relationship Id="rId465" Type="http://schemas.openxmlformats.org/officeDocument/2006/relationships/slide" Target="slides/slide462.xml"/><Relationship Id="rId464" Type="http://schemas.openxmlformats.org/officeDocument/2006/relationships/slide" Target="slides/slide461.xml"/><Relationship Id="rId463" Type="http://schemas.openxmlformats.org/officeDocument/2006/relationships/slide" Target="slides/slide460.xml"/><Relationship Id="rId462" Type="http://schemas.openxmlformats.org/officeDocument/2006/relationships/slide" Target="slides/slide459.xml"/><Relationship Id="rId461" Type="http://schemas.openxmlformats.org/officeDocument/2006/relationships/slide" Target="slides/slide458.xml"/><Relationship Id="rId460" Type="http://schemas.openxmlformats.org/officeDocument/2006/relationships/slide" Target="slides/slide457.xml"/><Relationship Id="rId46" Type="http://schemas.openxmlformats.org/officeDocument/2006/relationships/slide" Target="slides/slide43.xml"/><Relationship Id="rId459" Type="http://schemas.openxmlformats.org/officeDocument/2006/relationships/slide" Target="slides/slide456.xml"/><Relationship Id="rId458" Type="http://schemas.openxmlformats.org/officeDocument/2006/relationships/slide" Target="slides/slide455.xml"/><Relationship Id="rId457" Type="http://schemas.openxmlformats.org/officeDocument/2006/relationships/slide" Target="slides/slide454.xml"/><Relationship Id="rId456" Type="http://schemas.openxmlformats.org/officeDocument/2006/relationships/slide" Target="slides/slide453.xml"/><Relationship Id="rId455" Type="http://schemas.openxmlformats.org/officeDocument/2006/relationships/slide" Target="slides/slide452.xml"/><Relationship Id="rId454" Type="http://schemas.openxmlformats.org/officeDocument/2006/relationships/slide" Target="slides/slide451.xml"/><Relationship Id="rId453" Type="http://schemas.openxmlformats.org/officeDocument/2006/relationships/slide" Target="slides/slide450.xml"/><Relationship Id="rId452" Type="http://schemas.openxmlformats.org/officeDocument/2006/relationships/slide" Target="slides/slide449.xml"/><Relationship Id="rId451" Type="http://schemas.openxmlformats.org/officeDocument/2006/relationships/slide" Target="slides/slide448.xml"/><Relationship Id="rId450" Type="http://schemas.openxmlformats.org/officeDocument/2006/relationships/slide" Target="slides/slide447.xml"/><Relationship Id="rId45" Type="http://schemas.openxmlformats.org/officeDocument/2006/relationships/slide" Target="slides/slide42.xml"/><Relationship Id="rId449" Type="http://schemas.openxmlformats.org/officeDocument/2006/relationships/slide" Target="slides/slide446.xml"/><Relationship Id="rId448" Type="http://schemas.openxmlformats.org/officeDocument/2006/relationships/slide" Target="slides/slide445.xml"/><Relationship Id="rId447" Type="http://schemas.openxmlformats.org/officeDocument/2006/relationships/slide" Target="slides/slide444.xml"/><Relationship Id="rId446" Type="http://schemas.openxmlformats.org/officeDocument/2006/relationships/slide" Target="slides/slide443.xml"/><Relationship Id="rId445" Type="http://schemas.openxmlformats.org/officeDocument/2006/relationships/slide" Target="slides/slide442.xml"/><Relationship Id="rId444" Type="http://schemas.openxmlformats.org/officeDocument/2006/relationships/slide" Target="slides/slide441.xml"/><Relationship Id="rId443" Type="http://schemas.openxmlformats.org/officeDocument/2006/relationships/slide" Target="slides/slide440.xml"/><Relationship Id="rId442" Type="http://schemas.openxmlformats.org/officeDocument/2006/relationships/slide" Target="slides/slide439.xml"/><Relationship Id="rId441" Type="http://schemas.openxmlformats.org/officeDocument/2006/relationships/slide" Target="slides/slide438.xml"/><Relationship Id="rId440" Type="http://schemas.openxmlformats.org/officeDocument/2006/relationships/slide" Target="slides/slide437.xml"/><Relationship Id="rId44" Type="http://schemas.openxmlformats.org/officeDocument/2006/relationships/slide" Target="slides/slide41.xml"/><Relationship Id="rId439" Type="http://schemas.openxmlformats.org/officeDocument/2006/relationships/slide" Target="slides/slide436.xml"/><Relationship Id="rId438" Type="http://schemas.openxmlformats.org/officeDocument/2006/relationships/slide" Target="slides/slide435.xml"/><Relationship Id="rId437" Type="http://schemas.openxmlformats.org/officeDocument/2006/relationships/slide" Target="slides/slide434.xml"/><Relationship Id="rId436" Type="http://schemas.openxmlformats.org/officeDocument/2006/relationships/slide" Target="slides/slide433.xml"/><Relationship Id="rId435" Type="http://schemas.openxmlformats.org/officeDocument/2006/relationships/slide" Target="slides/slide432.xml"/><Relationship Id="rId434" Type="http://schemas.openxmlformats.org/officeDocument/2006/relationships/slide" Target="slides/slide431.xml"/><Relationship Id="rId433" Type="http://schemas.openxmlformats.org/officeDocument/2006/relationships/slide" Target="slides/slide430.xml"/><Relationship Id="rId432" Type="http://schemas.openxmlformats.org/officeDocument/2006/relationships/slide" Target="slides/slide429.xml"/><Relationship Id="rId431" Type="http://schemas.openxmlformats.org/officeDocument/2006/relationships/slide" Target="slides/slide428.xml"/><Relationship Id="rId430" Type="http://schemas.openxmlformats.org/officeDocument/2006/relationships/slide" Target="slides/slide427.xml"/><Relationship Id="rId43" Type="http://schemas.openxmlformats.org/officeDocument/2006/relationships/slide" Target="slides/slide40.xml"/><Relationship Id="rId429" Type="http://schemas.openxmlformats.org/officeDocument/2006/relationships/slide" Target="slides/slide426.xml"/><Relationship Id="rId428" Type="http://schemas.openxmlformats.org/officeDocument/2006/relationships/slide" Target="slides/slide425.xml"/><Relationship Id="rId427" Type="http://schemas.openxmlformats.org/officeDocument/2006/relationships/slide" Target="slides/slide424.xml"/><Relationship Id="rId426" Type="http://schemas.openxmlformats.org/officeDocument/2006/relationships/slide" Target="slides/slide423.xml"/><Relationship Id="rId425" Type="http://schemas.openxmlformats.org/officeDocument/2006/relationships/slide" Target="slides/slide422.xml"/><Relationship Id="rId424" Type="http://schemas.openxmlformats.org/officeDocument/2006/relationships/slide" Target="slides/slide421.xml"/><Relationship Id="rId423" Type="http://schemas.openxmlformats.org/officeDocument/2006/relationships/slide" Target="slides/slide420.xml"/><Relationship Id="rId422" Type="http://schemas.openxmlformats.org/officeDocument/2006/relationships/slide" Target="slides/slide419.xml"/><Relationship Id="rId421" Type="http://schemas.openxmlformats.org/officeDocument/2006/relationships/slide" Target="slides/slide418.xml"/><Relationship Id="rId420" Type="http://schemas.openxmlformats.org/officeDocument/2006/relationships/slide" Target="slides/slide417.xml"/><Relationship Id="rId42" Type="http://schemas.openxmlformats.org/officeDocument/2006/relationships/slide" Target="slides/slide39.xml"/><Relationship Id="rId419" Type="http://schemas.openxmlformats.org/officeDocument/2006/relationships/slide" Target="slides/slide416.xml"/><Relationship Id="rId418" Type="http://schemas.openxmlformats.org/officeDocument/2006/relationships/slide" Target="slides/slide415.xml"/><Relationship Id="rId417" Type="http://schemas.openxmlformats.org/officeDocument/2006/relationships/slide" Target="slides/slide414.xml"/><Relationship Id="rId416" Type="http://schemas.openxmlformats.org/officeDocument/2006/relationships/slide" Target="slides/slide413.xml"/><Relationship Id="rId415" Type="http://schemas.openxmlformats.org/officeDocument/2006/relationships/slide" Target="slides/slide412.xml"/><Relationship Id="rId414" Type="http://schemas.openxmlformats.org/officeDocument/2006/relationships/slide" Target="slides/slide411.xml"/><Relationship Id="rId413" Type="http://schemas.openxmlformats.org/officeDocument/2006/relationships/slide" Target="slides/slide410.xml"/><Relationship Id="rId412" Type="http://schemas.openxmlformats.org/officeDocument/2006/relationships/slide" Target="slides/slide409.xml"/><Relationship Id="rId411" Type="http://schemas.openxmlformats.org/officeDocument/2006/relationships/slide" Target="slides/slide408.xml"/><Relationship Id="rId410" Type="http://schemas.openxmlformats.org/officeDocument/2006/relationships/slide" Target="slides/slide407.xml"/><Relationship Id="rId41" Type="http://schemas.openxmlformats.org/officeDocument/2006/relationships/slide" Target="slides/slide38.xml"/><Relationship Id="rId409" Type="http://schemas.openxmlformats.org/officeDocument/2006/relationships/slide" Target="slides/slide406.xml"/><Relationship Id="rId408" Type="http://schemas.openxmlformats.org/officeDocument/2006/relationships/slide" Target="slides/slide405.xml"/><Relationship Id="rId407" Type="http://schemas.openxmlformats.org/officeDocument/2006/relationships/slide" Target="slides/slide404.xml"/><Relationship Id="rId406" Type="http://schemas.openxmlformats.org/officeDocument/2006/relationships/slide" Target="slides/slide403.xml"/><Relationship Id="rId405" Type="http://schemas.openxmlformats.org/officeDocument/2006/relationships/slide" Target="slides/slide402.xml"/><Relationship Id="rId404" Type="http://schemas.openxmlformats.org/officeDocument/2006/relationships/slide" Target="slides/slide401.xml"/><Relationship Id="rId403" Type="http://schemas.openxmlformats.org/officeDocument/2006/relationships/slide" Target="slides/slide400.xml"/><Relationship Id="rId402" Type="http://schemas.openxmlformats.org/officeDocument/2006/relationships/slide" Target="slides/slide399.xml"/><Relationship Id="rId401" Type="http://schemas.openxmlformats.org/officeDocument/2006/relationships/slide" Target="slides/slide398.xml"/><Relationship Id="rId400" Type="http://schemas.openxmlformats.org/officeDocument/2006/relationships/slide" Target="slides/slide397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9" Type="http://schemas.openxmlformats.org/officeDocument/2006/relationships/slide" Target="slides/slide396.xml"/><Relationship Id="rId398" Type="http://schemas.openxmlformats.org/officeDocument/2006/relationships/slide" Target="slides/slide395.xml"/><Relationship Id="rId397" Type="http://schemas.openxmlformats.org/officeDocument/2006/relationships/slide" Target="slides/slide394.xml"/><Relationship Id="rId396" Type="http://schemas.openxmlformats.org/officeDocument/2006/relationships/slide" Target="slides/slide393.xml"/><Relationship Id="rId395" Type="http://schemas.openxmlformats.org/officeDocument/2006/relationships/slide" Target="slides/slide392.xml"/><Relationship Id="rId394" Type="http://schemas.openxmlformats.org/officeDocument/2006/relationships/slide" Target="slides/slide391.xml"/><Relationship Id="rId393" Type="http://schemas.openxmlformats.org/officeDocument/2006/relationships/slide" Target="slides/slide390.xml"/><Relationship Id="rId392" Type="http://schemas.openxmlformats.org/officeDocument/2006/relationships/slide" Target="slides/slide389.xml"/><Relationship Id="rId391" Type="http://schemas.openxmlformats.org/officeDocument/2006/relationships/slide" Target="slides/slide388.xml"/><Relationship Id="rId390" Type="http://schemas.openxmlformats.org/officeDocument/2006/relationships/slide" Target="slides/slide387.xml"/><Relationship Id="rId39" Type="http://schemas.openxmlformats.org/officeDocument/2006/relationships/slide" Target="slides/slide36.xml"/><Relationship Id="rId389" Type="http://schemas.openxmlformats.org/officeDocument/2006/relationships/slide" Target="slides/slide386.xml"/><Relationship Id="rId388" Type="http://schemas.openxmlformats.org/officeDocument/2006/relationships/slide" Target="slides/slide385.xml"/><Relationship Id="rId387" Type="http://schemas.openxmlformats.org/officeDocument/2006/relationships/slide" Target="slides/slide384.xml"/><Relationship Id="rId386" Type="http://schemas.openxmlformats.org/officeDocument/2006/relationships/slide" Target="slides/slide383.xml"/><Relationship Id="rId385" Type="http://schemas.openxmlformats.org/officeDocument/2006/relationships/slide" Target="slides/slide382.xml"/><Relationship Id="rId384" Type="http://schemas.openxmlformats.org/officeDocument/2006/relationships/slide" Target="slides/slide381.xml"/><Relationship Id="rId383" Type="http://schemas.openxmlformats.org/officeDocument/2006/relationships/slide" Target="slides/slide380.xml"/><Relationship Id="rId382" Type="http://schemas.openxmlformats.org/officeDocument/2006/relationships/slide" Target="slides/slide379.xml"/><Relationship Id="rId381" Type="http://schemas.openxmlformats.org/officeDocument/2006/relationships/slide" Target="slides/slide378.xml"/><Relationship Id="rId380" Type="http://schemas.openxmlformats.org/officeDocument/2006/relationships/slide" Target="slides/slide377.xml"/><Relationship Id="rId38" Type="http://schemas.openxmlformats.org/officeDocument/2006/relationships/slide" Target="slides/slide35.xml"/><Relationship Id="rId379" Type="http://schemas.openxmlformats.org/officeDocument/2006/relationships/slide" Target="slides/slide376.xml"/><Relationship Id="rId378" Type="http://schemas.openxmlformats.org/officeDocument/2006/relationships/slide" Target="slides/slide375.xml"/><Relationship Id="rId377" Type="http://schemas.openxmlformats.org/officeDocument/2006/relationships/slide" Target="slides/slide374.xml"/><Relationship Id="rId376" Type="http://schemas.openxmlformats.org/officeDocument/2006/relationships/slide" Target="slides/slide373.xml"/><Relationship Id="rId375" Type="http://schemas.openxmlformats.org/officeDocument/2006/relationships/slide" Target="slides/slide372.xml"/><Relationship Id="rId374" Type="http://schemas.openxmlformats.org/officeDocument/2006/relationships/slide" Target="slides/slide371.xml"/><Relationship Id="rId373" Type="http://schemas.openxmlformats.org/officeDocument/2006/relationships/slide" Target="slides/slide370.xml"/><Relationship Id="rId372" Type="http://schemas.openxmlformats.org/officeDocument/2006/relationships/slide" Target="slides/slide369.xml"/><Relationship Id="rId371" Type="http://schemas.openxmlformats.org/officeDocument/2006/relationships/slide" Target="slides/slide368.xml"/><Relationship Id="rId370" Type="http://schemas.openxmlformats.org/officeDocument/2006/relationships/slide" Target="slides/slide367.xml"/><Relationship Id="rId37" Type="http://schemas.openxmlformats.org/officeDocument/2006/relationships/slide" Target="slides/slide34.xml"/><Relationship Id="rId369" Type="http://schemas.openxmlformats.org/officeDocument/2006/relationships/slide" Target="slides/slide366.xml"/><Relationship Id="rId368" Type="http://schemas.openxmlformats.org/officeDocument/2006/relationships/slide" Target="slides/slide365.xml"/><Relationship Id="rId367" Type="http://schemas.openxmlformats.org/officeDocument/2006/relationships/slide" Target="slides/slide364.xml"/><Relationship Id="rId366" Type="http://schemas.openxmlformats.org/officeDocument/2006/relationships/slide" Target="slides/slide363.xml"/><Relationship Id="rId365" Type="http://schemas.openxmlformats.org/officeDocument/2006/relationships/slide" Target="slides/slide362.xml"/><Relationship Id="rId364" Type="http://schemas.openxmlformats.org/officeDocument/2006/relationships/slide" Target="slides/slide361.xml"/><Relationship Id="rId363" Type="http://schemas.openxmlformats.org/officeDocument/2006/relationships/slide" Target="slides/slide360.xml"/><Relationship Id="rId362" Type="http://schemas.openxmlformats.org/officeDocument/2006/relationships/slide" Target="slides/slide359.xml"/><Relationship Id="rId361" Type="http://schemas.openxmlformats.org/officeDocument/2006/relationships/slide" Target="slides/slide358.xml"/><Relationship Id="rId360" Type="http://schemas.openxmlformats.org/officeDocument/2006/relationships/slide" Target="slides/slide357.xml"/><Relationship Id="rId36" Type="http://schemas.openxmlformats.org/officeDocument/2006/relationships/slide" Target="slides/slide33.xml"/><Relationship Id="rId359" Type="http://schemas.openxmlformats.org/officeDocument/2006/relationships/slide" Target="slides/slide356.xml"/><Relationship Id="rId358" Type="http://schemas.openxmlformats.org/officeDocument/2006/relationships/slide" Target="slides/slide355.xml"/><Relationship Id="rId357" Type="http://schemas.openxmlformats.org/officeDocument/2006/relationships/slide" Target="slides/slide354.xml"/><Relationship Id="rId356" Type="http://schemas.openxmlformats.org/officeDocument/2006/relationships/slide" Target="slides/slide353.xml"/><Relationship Id="rId355" Type="http://schemas.openxmlformats.org/officeDocument/2006/relationships/slide" Target="slides/slide352.xml"/><Relationship Id="rId354" Type="http://schemas.openxmlformats.org/officeDocument/2006/relationships/slide" Target="slides/slide351.xml"/><Relationship Id="rId353" Type="http://schemas.openxmlformats.org/officeDocument/2006/relationships/slide" Target="slides/slide350.xml"/><Relationship Id="rId352" Type="http://schemas.openxmlformats.org/officeDocument/2006/relationships/slide" Target="slides/slide349.xml"/><Relationship Id="rId351" Type="http://schemas.openxmlformats.org/officeDocument/2006/relationships/slide" Target="slides/slide348.xml"/><Relationship Id="rId350" Type="http://schemas.openxmlformats.org/officeDocument/2006/relationships/slide" Target="slides/slide347.xml"/><Relationship Id="rId35" Type="http://schemas.openxmlformats.org/officeDocument/2006/relationships/slide" Target="slides/slide32.xml"/><Relationship Id="rId349" Type="http://schemas.openxmlformats.org/officeDocument/2006/relationships/slide" Target="slides/slide346.xml"/><Relationship Id="rId348" Type="http://schemas.openxmlformats.org/officeDocument/2006/relationships/slide" Target="slides/slide345.xml"/><Relationship Id="rId347" Type="http://schemas.openxmlformats.org/officeDocument/2006/relationships/slide" Target="slides/slide344.xml"/><Relationship Id="rId346" Type="http://schemas.openxmlformats.org/officeDocument/2006/relationships/slide" Target="slides/slide343.xml"/><Relationship Id="rId345" Type="http://schemas.openxmlformats.org/officeDocument/2006/relationships/slide" Target="slides/slide342.xml"/><Relationship Id="rId344" Type="http://schemas.openxmlformats.org/officeDocument/2006/relationships/slide" Target="slides/slide341.xml"/><Relationship Id="rId343" Type="http://schemas.openxmlformats.org/officeDocument/2006/relationships/slide" Target="slides/slide340.xml"/><Relationship Id="rId342" Type="http://schemas.openxmlformats.org/officeDocument/2006/relationships/slide" Target="slides/slide339.xml"/><Relationship Id="rId341" Type="http://schemas.openxmlformats.org/officeDocument/2006/relationships/slide" Target="slides/slide338.xml"/><Relationship Id="rId340" Type="http://schemas.openxmlformats.org/officeDocument/2006/relationships/slide" Target="slides/slide337.xml"/><Relationship Id="rId34" Type="http://schemas.openxmlformats.org/officeDocument/2006/relationships/slide" Target="slides/slide31.xml"/><Relationship Id="rId339" Type="http://schemas.openxmlformats.org/officeDocument/2006/relationships/slide" Target="slides/slide336.xml"/><Relationship Id="rId338" Type="http://schemas.openxmlformats.org/officeDocument/2006/relationships/slide" Target="slides/slide335.xml"/><Relationship Id="rId337" Type="http://schemas.openxmlformats.org/officeDocument/2006/relationships/slide" Target="slides/slide334.xml"/><Relationship Id="rId336" Type="http://schemas.openxmlformats.org/officeDocument/2006/relationships/slide" Target="slides/slide333.xml"/><Relationship Id="rId335" Type="http://schemas.openxmlformats.org/officeDocument/2006/relationships/slide" Target="slides/slide332.xml"/><Relationship Id="rId334" Type="http://schemas.openxmlformats.org/officeDocument/2006/relationships/slide" Target="slides/slide331.xml"/><Relationship Id="rId333" Type="http://schemas.openxmlformats.org/officeDocument/2006/relationships/slide" Target="slides/slide330.xml"/><Relationship Id="rId332" Type="http://schemas.openxmlformats.org/officeDocument/2006/relationships/slide" Target="slides/slide329.xml"/><Relationship Id="rId331" Type="http://schemas.openxmlformats.org/officeDocument/2006/relationships/slide" Target="slides/slide328.xml"/><Relationship Id="rId330" Type="http://schemas.openxmlformats.org/officeDocument/2006/relationships/slide" Target="slides/slide327.xml"/><Relationship Id="rId33" Type="http://schemas.openxmlformats.org/officeDocument/2006/relationships/slide" Target="slides/slide30.xml"/><Relationship Id="rId329" Type="http://schemas.openxmlformats.org/officeDocument/2006/relationships/slide" Target="slides/slide326.xml"/><Relationship Id="rId328" Type="http://schemas.openxmlformats.org/officeDocument/2006/relationships/slide" Target="slides/slide325.xml"/><Relationship Id="rId327" Type="http://schemas.openxmlformats.org/officeDocument/2006/relationships/slide" Target="slides/slide324.xml"/><Relationship Id="rId326" Type="http://schemas.openxmlformats.org/officeDocument/2006/relationships/slide" Target="slides/slide323.xml"/><Relationship Id="rId325" Type="http://schemas.openxmlformats.org/officeDocument/2006/relationships/slide" Target="slides/slide322.xml"/><Relationship Id="rId324" Type="http://schemas.openxmlformats.org/officeDocument/2006/relationships/slide" Target="slides/slide321.xml"/><Relationship Id="rId323" Type="http://schemas.openxmlformats.org/officeDocument/2006/relationships/slide" Target="slides/slide320.xml"/><Relationship Id="rId322" Type="http://schemas.openxmlformats.org/officeDocument/2006/relationships/slide" Target="slides/slide319.xml"/><Relationship Id="rId321" Type="http://schemas.openxmlformats.org/officeDocument/2006/relationships/slide" Target="slides/slide318.xml"/><Relationship Id="rId320" Type="http://schemas.openxmlformats.org/officeDocument/2006/relationships/slide" Target="slides/slide317.xml"/><Relationship Id="rId32" Type="http://schemas.openxmlformats.org/officeDocument/2006/relationships/slide" Target="slides/slide29.xml"/><Relationship Id="rId319" Type="http://schemas.openxmlformats.org/officeDocument/2006/relationships/slide" Target="slides/slide316.xml"/><Relationship Id="rId318" Type="http://schemas.openxmlformats.org/officeDocument/2006/relationships/slide" Target="slides/slide315.xml"/><Relationship Id="rId317" Type="http://schemas.openxmlformats.org/officeDocument/2006/relationships/slide" Target="slides/slide314.xml"/><Relationship Id="rId316" Type="http://schemas.openxmlformats.org/officeDocument/2006/relationships/slide" Target="slides/slide313.xml"/><Relationship Id="rId315" Type="http://schemas.openxmlformats.org/officeDocument/2006/relationships/slide" Target="slides/slide312.xml"/><Relationship Id="rId314" Type="http://schemas.openxmlformats.org/officeDocument/2006/relationships/slide" Target="slides/slide311.xml"/><Relationship Id="rId313" Type="http://schemas.openxmlformats.org/officeDocument/2006/relationships/slide" Target="slides/slide310.xml"/><Relationship Id="rId312" Type="http://schemas.openxmlformats.org/officeDocument/2006/relationships/slide" Target="slides/slide309.xml"/><Relationship Id="rId311" Type="http://schemas.openxmlformats.org/officeDocument/2006/relationships/slide" Target="slides/slide308.xml"/><Relationship Id="rId310" Type="http://schemas.openxmlformats.org/officeDocument/2006/relationships/slide" Target="slides/slide307.xml"/><Relationship Id="rId31" Type="http://schemas.openxmlformats.org/officeDocument/2006/relationships/slide" Target="slides/slide28.xml"/><Relationship Id="rId309" Type="http://schemas.openxmlformats.org/officeDocument/2006/relationships/slide" Target="slides/slide306.xml"/><Relationship Id="rId308" Type="http://schemas.openxmlformats.org/officeDocument/2006/relationships/slide" Target="slides/slide305.xml"/><Relationship Id="rId307" Type="http://schemas.openxmlformats.org/officeDocument/2006/relationships/slide" Target="slides/slide304.xml"/><Relationship Id="rId306" Type="http://schemas.openxmlformats.org/officeDocument/2006/relationships/slide" Target="slides/slide303.xml"/><Relationship Id="rId305" Type="http://schemas.openxmlformats.org/officeDocument/2006/relationships/slide" Target="slides/slide302.xml"/><Relationship Id="rId304" Type="http://schemas.openxmlformats.org/officeDocument/2006/relationships/slide" Target="slides/slide301.xml"/><Relationship Id="rId303" Type="http://schemas.openxmlformats.org/officeDocument/2006/relationships/slide" Target="slides/slide300.xml"/><Relationship Id="rId302" Type="http://schemas.openxmlformats.org/officeDocument/2006/relationships/slide" Target="slides/slide299.xml"/><Relationship Id="rId301" Type="http://schemas.openxmlformats.org/officeDocument/2006/relationships/slide" Target="slides/slide298.xml"/><Relationship Id="rId300" Type="http://schemas.openxmlformats.org/officeDocument/2006/relationships/slide" Target="slides/slide297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9" Type="http://schemas.openxmlformats.org/officeDocument/2006/relationships/slide" Target="slides/slide296.xml"/><Relationship Id="rId298" Type="http://schemas.openxmlformats.org/officeDocument/2006/relationships/slide" Target="slides/slide295.xml"/><Relationship Id="rId297" Type="http://schemas.openxmlformats.org/officeDocument/2006/relationships/slide" Target="slides/slide294.xml"/><Relationship Id="rId296" Type="http://schemas.openxmlformats.org/officeDocument/2006/relationships/slide" Target="slides/slide293.xml"/><Relationship Id="rId295" Type="http://schemas.openxmlformats.org/officeDocument/2006/relationships/slide" Target="slides/slide292.xml"/><Relationship Id="rId294" Type="http://schemas.openxmlformats.org/officeDocument/2006/relationships/slide" Target="slides/slide291.xml"/><Relationship Id="rId293" Type="http://schemas.openxmlformats.org/officeDocument/2006/relationships/slide" Target="slides/slide290.xml"/><Relationship Id="rId292" Type="http://schemas.openxmlformats.org/officeDocument/2006/relationships/slide" Target="slides/slide289.xml"/><Relationship Id="rId291" Type="http://schemas.openxmlformats.org/officeDocument/2006/relationships/slide" Target="slides/slide288.xml"/><Relationship Id="rId290" Type="http://schemas.openxmlformats.org/officeDocument/2006/relationships/slide" Target="slides/slide287.xml"/><Relationship Id="rId29" Type="http://schemas.openxmlformats.org/officeDocument/2006/relationships/slide" Target="slides/slide26.xml"/><Relationship Id="rId289" Type="http://schemas.openxmlformats.org/officeDocument/2006/relationships/slide" Target="slides/slide286.xml"/><Relationship Id="rId288" Type="http://schemas.openxmlformats.org/officeDocument/2006/relationships/slide" Target="slides/slide285.xml"/><Relationship Id="rId287" Type="http://schemas.openxmlformats.org/officeDocument/2006/relationships/slide" Target="slides/slide284.xml"/><Relationship Id="rId286" Type="http://schemas.openxmlformats.org/officeDocument/2006/relationships/slide" Target="slides/slide283.xml"/><Relationship Id="rId285" Type="http://schemas.openxmlformats.org/officeDocument/2006/relationships/slide" Target="slides/slide282.xml"/><Relationship Id="rId284" Type="http://schemas.openxmlformats.org/officeDocument/2006/relationships/slide" Target="slides/slide281.xml"/><Relationship Id="rId283" Type="http://schemas.openxmlformats.org/officeDocument/2006/relationships/slide" Target="slides/slide280.xml"/><Relationship Id="rId282" Type="http://schemas.openxmlformats.org/officeDocument/2006/relationships/slide" Target="slides/slide279.xml"/><Relationship Id="rId281" Type="http://schemas.openxmlformats.org/officeDocument/2006/relationships/slide" Target="slides/slide278.xml"/><Relationship Id="rId280" Type="http://schemas.openxmlformats.org/officeDocument/2006/relationships/slide" Target="slides/slide277.xml"/><Relationship Id="rId28" Type="http://schemas.openxmlformats.org/officeDocument/2006/relationships/slide" Target="slides/slide25.xml"/><Relationship Id="rId279" Type="http://schemas.openxmlformats.org/officeDocument/2006/relationships/slide" Target="slides/slide276.xml"/><Relationship Id="rId278" Type="http://schemas.openxmlformats.org/officeDocument/2006/relationships/slide" Target="slides/slide275.xml"/><Relationship Id="rId277" Type="http://schemas.openxmlformats.org/officeDocument/2006/relationships/slide" Target="slides/slide274.xml"/><Relationship Id="rId276" Type="http://schemas.openxmlformats.org/officeDocument/2006/relationships/slide" Target="slides/slide273.xml"/><Relationship Id="rId275" Type="http://schemas.openxmlformats.org/officeDocument/2006/relationships/slide" Target="slides/slide272.xml"/><Relationship Id="rId274" Type="http://schemas.openxmlformats.org/officeDocument/2006/relationships/slide" Target="slides/slide271.xml"/><Relationship Id="rId273" Type="http://schemas.openxmlformats.org/officeDocument/2006/relationships/slide" Target="slides/slide270.xml"/><Relationship Id="rId272" Type="http://schemas.openxmlformats.org/officeDocument/2006/relationships/slide" Target="slides/slide269.xml"/><Relationship Id="rId271" Type="http://schemas.openxmlformats.org/officeDocument/2006/relationships/slide" Target="slides/slide268.xml"/><Relationship Id="rId270" Type="http://schemas.openxmlformats.org/officeDocument/2006/relationships/slide" Target="slides/slide267.xml"/><Relationship Id="rId27" Type="http://schemas.openxmlformats.org/officeDocument/2006/relationships/slide" Target="slides/slide24.xml"/><Relationship Id="rId269" Type="http://schemas.openxmlformats.org/officeDocument/2006/relationships/slide" Target="slides/slide266.xml"/><Relationship Id="rId268" Type="http://schemas.openxmlformats.org/officeDocument/2006/relationships/slide" Target="slides/slide265.xml"/><Relationship Id="rId267" Type="http://schemas.openxmlformats.org/officeDocument/2006/relationships/slide" Target="slides/slide264.xml"/><Relationship Id="rId266" Type="http://schemas.openxmlformats.org/officeDocument/2006/relationships/slide" Target="slides/slide263.xml"/><Relationship Id="rId265" Type="http://schemas.openxmlformats.org/officeDocument/2006/relationships/slide" Target="slides/slide262.xml"/><Relationship Id="rId264" Type="http://schemas.openxmlformats.org/officeDocument/2006/relationships/slide" Target="slides/slide261.xml"/><Relationship Id="rId263" Type="http://schemas.openxmlformats.org/officeDocument/2006/relationships/slide" Target="slides/slide260.xml"/><Relationship Id="rId262" Type="http://schemas.openxmlformats.org/officeDocument/2006/relationships/slide" Target="slides/slide259.xml"/><Relationship Id="rId261" Type="http://schemas.openxmlformats.org/officeDocument/2006/relationships/slide" Target="slides/slide258.xml"/><Relationship Id="rId260" Type="http://schemas.openxmlformats.org/officeDocument/2006/relationships/slide" Target="slides/slide257.xml"/><Relationship Id="rId26" Type="http://schemas.openxmlformats.org/officeDocument/2006/relationships/slide" Target="slides/slide23.xml"/><Relationship Id="rId259" Type="http://schemas.openxmlformats.org/officeDocument/2006/relationships/slide" Target="slides/slide256.xml"/><Relationship Id="rId258" Type="http://schemas.openxmlformats.org/officeDocument/2006/relationships/slide" Target="slides/slide255.xml"/><Relationship Id="rId257" Type="http://schemas.openxmlformats.org/officeDocument/2006/relationships/slide" Target="slides/slide254.xml"/><Relationship Id="rId256" Type="http://schemas.openxmlformats.org/officeDocument/2006/relationships/slide" Target="slides/slide253.xml"/><Relationship Id="rId255" Type="http://schemas.openxmlformats.org/officeDocument/2006/relationships/slide" Target="slides/slide252.xml"/><Relationship Id="rId254" Type="http://schemas.openxmlformats.org/officeDocument/2006/relationships/slide" Target="slides/slide251.xml"/><Relationship Id="rId253" Type="http://schemas.openxmlformats.org/officeDocument/2006/relationships/slide" Target="slides/slide250.xml"/><Relationship Id="rId252" Type="http://schemas.openxmlformats.org/officeDocument/2006/relationships/slide" Target="slides/slide249.xml"/><Relationship Id="rId251" Type="http://schemas.openxmlformats.org/officeDocument/2006/relationships/slide" Target="slides/slide248.xml"/><Relationship Id="rId250" Type="http://schemas.openxmlformats.org/officeDocument/2006/relationships/slide" Target="slides/slide247.xml"/><Relationship Id="rId25" Type="http://schemas.openxmlformats.org/officeDocument/2006/relationships/slide" Target="slides/slide22.xml"/><Relationship Id="rId249" Type="http://schemas.openxmlformats.org/officeDocument/2006/relationships/slide" Target="slides/slide246.xml"/><Relationship Id="rId248" Type="http://schemas.openxmlformats.org/officeDocument/2006/relationships/slide" Target="slides/slide245.xml"/><Relationship Id="rId247" Type="http://schemas.openxmlformats.org/officeDocument/2006/relationships/slide" Target="slides/slide244.xml"/><Relationship Id="rId246" Type="http://schemas.openxmlformats.org/officeDocument/2006/relationships/slide" Target="slides/slide243.xml"/><Relationship Id="rId245" Type="http://schemas.openxmlformats.org/officeDocument/2006/relationships/slide" Target="slides/slide242.xml"/><Relationship Id="rId244" Type="http://schemas.openxmlformats.org/officeDocument/2006/relationships/slide" Target="slides/slide241.xml"/><Relationship Id="rId243" Type="http://schemas.openxmlformats.org/officeDocument/2006/relationships/slide" Target="slides/slide240.xml"/><Relationship Id="rId242" Type="http://schemas.openxmlformats.org/officeDocument/2006/relationships/slide" Target="slides/slide239.xml"/><Relationship Id="rId241" Type="http://schemas.openxmlformats.org/officeDocument/2006/relationships/slide" Target="slides/slide238.xml"/><Relationship Id="rId240" Type="http://schemas.openxmlformats.org/officeDocument/2006/relationships/slide" Target="slides/slide237.xml"/><Relationship Id="rId24" Type="http://schemas.openxmlformats.org/officeDocument/2006/relationships/slide" Target="slides/slide21.xml"/><Relationship Id="rId239" Type="http://schemas.openxmlformats.org/officeDocument/2006/relationships/slide" Target="slides/slide236.xml"/><Relationship Id="rId238" Type="http://schemas.openxmlformats.org/officeDocument/2006/relationships/slide" Target="slides/slide235.xml"/><Relationship Id="rId237" Type="http://schemas.openxmlformats.org/officeDocument/2006/relationships/slide" Target="slides/slide234.xml"/><Relationship Id="rId236" Type="http://schemas.openxmlformats.org/officeDocument/2006/relationships/slide" Target="slides/slide233.xml"/><Relationship Id="rId235" Type="http://schemas.openxmlformats.org/officeDocument/2006/relationships/slide" Target="slides/slide232.xml"/><Relationship Id="rId234" Type="http://schemas.openxmlformats.org/officeDocument/2006/relationships/slide" Target="slides/slide231.xml"/><Relationship Id="rId233" Type="http://schemas.openxmlformats.org/officeDocument/2006/relationships/slide" Target="slides/slide230.xml"/><Relationship Id="rId232" Type="http://schemas.openxmlformats.org/officeDocument/2006/relationships/slide" Target="slides/slide229.xml"/><Relationship Id="rId231" Type="http://schemas.openxmlformats.org/officeDocument/2006/relationships/slide" Target="slides/slide228.xml"/><Relationship Id="rId230" Type="http://schemas.openxmlformats.org/officeDocument/2006/relationships/slide" Target="slides/slide227.xml"/><Relationship Id="rId23" Type="http://schemas.openxmlformats.org/officeDocument/2006/relationships/slide" Target="slides/slide20.xml"/><Relationship Id="rId229" Type="http://schemas.openxmlformats.org/officeDocument/2006/relationships/slide" Target="slides/slide226.xml"/><Relationship Id="rId228" Type="http://schemas.openxmlformats.org/officeDocument/2006/relationships/slide" Target="slides/slide225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19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E16A1-CD54-44AD-AAEF-7C0100267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C518D-AE7E-41F4-BDAF-13DD522B5C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8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0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2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3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4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5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6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7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8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0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2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3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4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5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6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7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8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0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2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3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4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5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6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7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8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0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2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3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4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5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6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7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8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0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2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3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4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5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6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7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8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0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2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3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4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5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6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7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8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0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2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3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4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5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6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7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8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0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2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3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4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5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6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7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8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0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2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3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4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5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6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7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8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0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2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3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4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5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6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7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8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0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2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3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4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5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6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7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8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0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2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3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4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5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6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7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8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0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2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3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4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5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6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7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8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0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2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3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4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5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6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7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8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0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2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3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4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5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6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7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8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0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2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3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4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5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6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7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8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9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0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2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3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4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5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6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7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8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0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2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3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4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5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6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7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8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0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2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3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4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5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6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7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8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0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2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3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4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5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6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7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8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0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2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3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4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5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6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7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8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0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2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3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4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5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6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7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8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0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2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3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4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5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6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7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8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0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2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3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4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5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6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7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8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0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2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3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4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5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6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7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8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0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2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3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4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5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6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7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8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9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0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2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3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4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5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6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7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8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0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2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3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4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5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6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7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8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0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2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3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4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5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6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7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8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0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2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3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4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5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6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7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8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0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2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3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4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5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6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7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8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0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2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3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4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5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6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7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8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0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2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3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4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5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6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7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8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0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2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3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4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5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6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7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8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0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2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3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4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5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6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7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8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0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2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3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4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5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6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7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8.xml"/></Relationships>
</file>

<file path=ppt/notesSlides/_rels/notesSlide6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9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0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2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3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4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5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6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7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8.xml"/></Relationships>
</file>

<file path=ppt/notesSlides/_rels/notesSlide6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0.xml"/></Relationships>
</file>

<file path=ppt/notesSlides/_rels/notesSlide6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2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3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4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5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6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7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8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0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2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3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4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5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6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7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8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0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2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3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4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5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6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7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8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9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0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2.xml"/></Relationships>
</file>

<file path=ppt/notesSlides/_rels/notesSlide6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3.xml"/></Relationships>
</file>

<file path=ppt/notesSlides/_rels/notesSlide6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4.xml"/></Relationships>
</file>

<file path=ppt/notesSlides/_rels/notesSlide6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5.xml"/></Relationships>
</file>

<file path=ppt/notesSlides/_rels/notesSlide6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6.xml"/></Relationships>
</file>

<file path=ppt/notesSlides/_rels/notesSlide6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7.xml"/></Relationships>
</file>

<file path=ppt/notesSlides/_rels/notesSlide6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8.xml"/></Relationships>
</file>

<file path=ppt/notesSlides/_rels/notesSlide6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0.xml"/></Relationships>
</file>

<file path=ppt/notesSlides/_rels/notesSlide6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1.xml"/></Relationships>
</file>

<file path=ppt/notesSlides/_rels/notesSlide6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2.xml"/></Relationships>
</file>

<file path=ppt/notesSlides/_rels/notesSlide6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3.xml"/></Relationships>
</file>

<file path=ppt/notesSlides/_rels/notesSlide6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4.xml"/></Relationships>
</file>

<file path=ppt/notesSlides/_rels/notesSlide6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5.xml"/></Relationships>
</file>

<file path=ppt/notesSlides/_rels/notesSlide6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6.xml"/></Relationships>
</file>

<file path=ppt/notesSlides/_rels/notesSlide6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7.xml"/></Relationships>
</file>

<file path=ppt/notesSlides/_rels/notesSlide6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8.xml"/></Relationships>
</file>

<file path=ppt/notesSlides/_rels/notesSlide6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0.xml"/></Relationships>
</file>

<file path=ppt/notesSlides/_rels/notesSlide6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1.xml"/></Relationships>
</file>

<file path=ppt/notesSlides/_rels/notesSlide6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2.xml"/></Relationships>
</file>

<file path=ppt/notesSlides/_rels/notesSlide6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3.xml"/></Relationships>
</file>

<file path=ppt/notesSlides/_rels/notesSlide6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4.xml"/></Relationships>
</file>

<file path=ppt/notesSlides/_rels/notesSlide6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5.xml"/></Relationships>
</file>

<file path=ppt/notesSlides/_rels/notesSlide6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6.xml"/></Relationships>
</file>

<file path=ppt/notesSlides/_rels/notesSlide6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7.xml"/></Relationships>
</file>

<file path=ppt/notesSlides/_rels/notesSlide6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8.xml"/></Relationships>
</file>

<file path=ppt/notesSlides/_rels/notesSlide6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9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0.xml"/></Relationships>
</file>

<file path=ppt/notesSlides/_rels/notesSlide6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1.xml"/></Relationships>
</file>

<file path=ppt/notesSlides/_rels/notesSlide6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2.xml"/></Relationships>
</file>

<file path=ppt/notesSlides/_rels/notesSlide6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3.xml"/></Relationships>
</file>

<file path=ppt/notesSlides/_rels/notesSlide6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4.xml"/></Relationships>
</file>

<file path=ppt/notesSlides/_rels/notesSlide6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5.xml"/></Relationships>
</file>

<file path=ppt/notesSlides/_rels/notesSlide6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6.xml"/></Relationships>
</file>

<file path=ppt/notesSlides/_rels/notesSlide6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7.xml"/></Relationships>
</file>

<file path=ppt/notesSlides/_rels/notesSlide6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8.xml"/></Relationships>
</file>

<file path=ppt/notesSlides/_rels/notesSlide6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0.xml"/></Relationships>
</file>

<file path=ppt/notesSlides/_rels/notesSlide6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1.xml"/></Relationships>
</file>

<file path=ppt/notesSlides/_rels/notesSlide6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2.xml"/></Relationships>
</file>

<file path=ppt/notesSlides/_rels/notesSlide6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3.xml"/></Relationships>
</file>

<file path=ppt/notesSlides/_rels/notesSlide6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4.xml"/></Relationships>
</file>

<file path=ppt/notesSlides/_rels/notesSlide6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5.xml"/></Relationships>
</file>

<file path=ppt/notesSlides/_rels/notesSlide6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6.xml"/></Relationships>
</file>

<file path=ppt/notesSlides/_rels/notesSlide6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7.xml"/></Relationships>
</file>

<file path=ppt/notesSlides/_rels/notesSlide6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8.xml"/></Relationships>
</file>

<file path=ppt/notesSlides/_rels/notesSlide6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0.xml"/></Relationships>
</file>

<file path=ppt/notesSlides/_rels/notesSlide7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1.xml"/></Relationships>
</file>

<file path=ppt/notesSlides/_rels/notesSlide7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2.xml"/></Relationships>
</file>

<file path=ppt/notesSlides/_rels/notesSlide7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3.xml"/></Relationships>
</file>

<file path=ppt/notesSlides/_rels/notesSlide7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4.xml"/></Relationships>
</file>

<file path=ppt/notesSlides/_rels/notesSlide7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5.xml"/></Relationships>
</file>

<file path=ppt/notesSlides/_rels/notesSlide7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6.xml"/></Relationships>
</file>

<file path=ppt/notesSlides/_rels/notesSlide7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7.xml"/></Relationships>
</file>

<file path=ppt/notesSlides/_rels/notesSlide7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8.xml"/></Relationships>
</file>

<file path=ppt/notesSlides/_rels/notesSlide7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9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0.xml"/></Relationships>
</file>

<file path=ppt/notesSlides/_rels/notesSlide7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1.xml"/></Relationships>
</file>

<file path=ppt/notesSlides/_rels/notesSlide7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2.xml"/></Relationships>
</file>

<file path=ppt/notesSlides/_rels/notesSlide7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3.xml"/></Relationships>
</file>

<file path=ppt/notesSlides/_rels/notesSlide7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4.xml"/></Relationships>
</file>

<file path=ppt/notesSlides/_rels/notesSlide7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5.xml"/></Relationships>
</file>

<file path=ppt/notesSlides/_rels/notesSlide7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6.xml"/></Relationships>
</file>

<file path=ppt/notesSlides/_rels/notesSlide7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7.xml"/></Relationships>
</file>

<file path=ppt/notesSlides/_rels/notesSlide7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8.xml"/></Relationships>
</file>

<file path=ppt/notesSlides/_rels/notesSlide7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9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0.xml"/></Relationships>
</file>

<file path=ppt/notesSlides/_rels/notesSlide7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1.xml"/></Relationships>
</file>

<file path=ppt/notesSlides/_rels/notesSlide7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2.xml"/></Relationships>
</file>

<file path=ppt/notesSlides/_rels/notesSlide7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3.xml"/></Relationships>
</file>

<file path=ppt/notesSlides/_rels/notesSlide7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4.xml"/></Relationships>
</file>

<file path=ppt/notesSlides/_rels/notesSlide7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5.xml"/></Relationships>
</file>

<file path=ppt/notesSlides/_rels/notesSlide7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6.xml"/></Relationships>
</file>

<file path=ppt/notesSlides/_rels/notesSlide7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7.xml"/></Relationships>
</file>

<file path=ppt/notesSlides/_rels/notesSlide7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8.xml"/></Relationships>
</file>

<file path=ppt/notesSlides/_rels/notesSlide7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0.xml"/></Relationships>
</file>

<file path=ppt/notesSlides/_rels/notesSlide7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1.xml"/></Relationships>
</file>

<file path=ppt/notesSlides/_rels/notesSlide7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2.xml"/></Relationships>
</file>

<file path=ppt/notesSlides/_rels/notesSlide7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3.xml"/></Relationships>
</file>

<file path=ppt/notesSlides/_rels/notesSlide7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4.xml"/></Relationships>
</file>

<file path=ppt/notesSlides/_rels/notesSlide7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5.xml"/></Relationships>
</file>

<file path=ppt/notesSlides/_rels/notesSlide7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6.xml"/></Relationships>
</file>

<file path=ppt/notesSlides/_rels/notesSlide7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7.xml"/></Relationships>
</file>

<file path=ppt/notesSlides/_rels/notesSlide7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8.xml"/></Relationships>
</file>

<file path=ppt/notesSlides/_rels/notesSlide7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9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0.xml"/></Relationships>
</file>

<file path=ppt/notesSlides/_rels/notesSlide7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1.xml"/></Relationships>
</file>

<file path=ppt/notesSlides/_rels/notesSlide7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2.xml"/></Relationships>
</file>

<file path=ppt/notesSlides/_rels/notesSlide7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3.xml"/></Relationships>
</file>

<file path=ppt/notesSlides/_rels/notesSlide7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4.xml"/></Relationships>
</file>

<file path=ppt/notesSlides/_rels/notesSlide7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5.xml"/></Relationships>
</file>

<file path=ppt/notesSlides/_rels/notesSlide7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6.xml"/></Relationships>
</file>

<file path=ppt/notesSlides/_rels/notesSlide7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7.xml"/></Relationships>
</file>

<file path=ppt/notesSlides/_rels/notesSlide7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8.xml"/></Relationships>
</file>

<file path=ppt/notesSlides/_rels/notesSlide7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9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0.xml"/></Relationships>
</file>

<file path=ppt/notesSlides/_rels/notesSlide7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1.xml"/></Relationships>
</file>

<file path=ppt/notesSlides/_rels/notesSlide7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2.xml"/></Relationships>
</file>

<file path=ppt/notesSlides/_rels/notesSlide7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3.xml"/></Relationships>
</file>

<file path=ppt/notesSlides/_rels/notesSlide7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4.xml"/></Relationships>
</file>

<file path=ppt/notesSlides/_rels/notesSlide7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5.xml"/></Relationships>
</file>

<file path=ppt/notesSlides/_rels/notesSlide7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6.xml"/></Relationships>
</file>

<file path=ppt/notesSlides/_rels/notesSlide7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7.xml"/></Relationships>
</file>

<file path=ppt/notesSlides/_rels/notesSlide7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8.xml"/></Relationships>
</file>

<file path=ppt/notesSlides/_rels/notesSlide7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0.xml"/></Relationships>
</file>

<file path=ppt/notesSlides/_rels/notesSlide7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1.xml"/></Relationships>
</file>

<file path=ppt/notesSlides/_rels/notesSlide7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2.xml"/></Relationships>
</file>

<file path=ppt/notesSlides/_rels/notesSlide7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3.xml"/></Relationships>
</file>

<file path=ppt/notesSlides/_rels/notesSlide7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4.xml"/></Relationships>
</file>

<file path=ppt/notesSlides/_rels/notesSlide7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5.xml"/></Relationships>
</file>

<file path=ppt/notesSlides/_rels/notesSlide7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6.xml"/></Relationships>
</file>

<file path=ppt/notesSlides/_rels/notesSlide7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7.xml"/></Relationships>
</file>

<file path=ppt/notesSlides/_rels/notesSlide7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8.xml"/></Relationships>
</file>

<file path=ppt/notesSlides/_rels/notesSlide7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0.xml"/></Relationships>
</file>

<file path=ppt/notesSlides/_rels/notesSlide7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1.xml"/></Relationships>
</file>

<file path=ppt/notesSlides/_rels/notesSlide7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2.xml"/></Relationships>
</file>

<file path=ppt/notesSlides/_rels/notesSlide7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3.xml"/></Relationships>
</file>

<file path=ppt/notesSlides/_rels/notesSlide7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4.xml"/></Relationships>
</file>

<file path=ppt/notesSlides/_rels/notesSlide7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5.xml"/></Relationships>
</file>

<file path=ppt/notesSlides/_rels/notesSlide7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6.xml"/></Relationships>
</file>

<file path=ppt/notesSlides/_rels/notesSlide7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7.xml"/></Relationships>
</file>

<file path=ppt/notesSlides/_rels/notesSlide7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8.xml"/></Relationships>
</file>

<file path=ppt/notesSlides/_rels/notesSlide7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9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0.xml"/></Relationships>
</file>

<file path=ppt/notesSlides/_rels/notesSlide7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1.xml"/></Relationships>
</file>

<file path=ppt/notesSlides/_rels/notesSlide7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2.xml"/></Relationships>
</file>

<file path=ppt/notesSlides/_rels/notesSlide7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3.xml"/></Relationships>
</file>

<file path=ppt/notesSlides/_rels/notesSlide7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4.xml"/></Relationships>
</file>

<file path=ppt/notesSlides/_rels/notesSlide7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5.xml"/></Relationships>
</file>

<file path=ppt/notesSlides/_rels/notesSlide7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6.xml"/></Relationships>
</file>

<file path=ppt/notesSlides/_rels/notesSlide7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7.xml"/></Relationships>
</file>

<file path=ppt/notesSlides/_rels/notesSlide7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8.xml"/></Relationships>
</file>

<file path=ppt/notesSlides/_rels/notesSlide7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0.xml"/></Relationships>
</file>

<file path=ppt/notesSlides/_rels/notesSlide7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1.xml"/></Relationships>
</file>

<file path=ppt/notesSlides/_rels/notesSlide7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2.xml"/></Relationships>
</file>

<file path=ppt/notesSlides/_rels/notesSlide7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3.xml"/></Relationships>
</file>

<file path=ppt/notesSlides/_rels/notesSlide7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4.xml"/></Relationships>
</file>

<file path=ppt/notesSlides/_rels/notesSlide7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5.xml"/></Relationships>
</file>

<file path=ppt/notesSlides/_rels/notesSlide7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6.xml"/></Relationships>
</file>

<file path=ppt/notesSlides/_rels/notesSlide7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7.xml"/></Relationships>
</file>

<file path=ppt/notesSlides/_rels/notesSlide7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8.xml"/></Relationships>
</file>

<file path=ppt/notesSlides/_rels/notesSlide7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0.xml"/></Relationships>
</file>

<file path=ppt/notesSlides/_rels/notesSlide8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1.xml"/></Relationships>
</file>

<file path=ppt/notesSlides/_rels/notesSlide8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2.xml"/></Relationships>
</file>

<file path=ppt/notesSlides/_rels/notesSlide8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3.xml"/></Relationships>
</file>

<file path=ppt/notesSlides/_rels/notesSlide8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4.xml"/></Relationships>
</file>

<file path=ppt/notesSlides/_rels/notesSlide8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5.xml"/></Relationships>
</file>

<file path=ppt/notesSlides/_rels/notesSlide8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6.xml"/></Relationships>
</file>

<file path=ppt/notesSlides/_rels/notesSlide8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7.xml"/></Relationships>
</file>

<file path=ppt/notesSlides/_rels/notesSlide8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8.xml"/></Relationships>
</file>

<file path=ppt/notesSlides/_rels/notesSlide8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9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0.xml"/></Relationships>
</file>

<file path=ppt/notesSlides/_rels/notesSlide8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1.xml"/></Relationships>
</file>

<file path=ppt/notesSlides/_rels/notesSlide8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2.xml"/></Relationships>
</file>

<file path=ppt/notesSlides/_rels/notesSlide8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3.xml"/></Relationships>
</file>

<file path=ppt/notesSlides/_rels/notesSlide8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4.xml"/></Relationships>
</file>

<file path=ppt/notesSlides/_rels/notesSlide8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5.xml"/></Relationships>
</file>

<file path=ppt/notesSlides/_rels/notesSlide8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6.xml"/></Relationships>
</file>

<file path=ppt/notesSlides/_rels/notesSlide8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7.xml"/></Relationships>
</file>

<file path=ppt/notesSlides/_rels/notesSlide8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8.xml"/></Relationships>
</file>

<file path=ppt/notesSlides/_rels/notesSlide8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9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0.xml"/></Relationships>
</file>

<file path=ppt/notesSlides/_rels/notesSlide8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1.xml"/></Relationships>
</file>

<file path=ppt/notesSlides/_rels/notesSlide8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2.xml"/></Relationships>
</file>

<file path=ppt/notesSlides/_rels/notesSlide8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3.xml"/></Relationships>
</file>

<file path=ppt/notesSlides/_rels/notesSlide8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4.xml"/></Relationships>
</file>

<file path=ppt/notesSlides/_rels/notesSlide8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5.xml"/></Relationships>
</file>

<file path=ppt/notesSlides/_rels/notesSlide8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6.xml"/></Relationships>
</file>

<file path=ppt/notesSlides/_rels/notesSlide8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7.xml"/></Relationships>
</file>

<file path=ppt/notesSlides/_rels/notesSlide8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8.xml"/></Relationships>
</file>

<file path=ppt/notesSlides/_rels/notesSlide8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9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0.xml"/></Relationships>
</file>

<file path=ppt/notesSlides/_rels/notesSlide8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1.xml"/></Relationships>
</file>

<file path=ppt/notesSlides/_rels/notesSlide8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2.xml"/></Relationships>
</file>

<file path=ppt/notesSlides/_rels/notesSlide8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3.xml"/></Relationships>
</file>

<file path=ppt/notesSlides/_rels/notesSlide8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4.xml"/></Relationships>
</file>

<file path=ppt/notesSlides/_rels/notesSlide8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5.xml"/></Relationships>
</file>

<file path=ppt/notesSlides/_rels/notesSlide8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6.xml"/></Relationships>
</file>

<file path=ppt/notesSlides/_rels/notesSlide8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7.xml"/></Relationships>
</file>

<file path=ppt/notesSlides/_rels/notesSlide8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8.xml"/></Relationships>
</file>

<file path=ppt/notesSlides/_rels/notesSlide8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0.xml"/></Relationships>
</file>

<file path=ppt/notesSlides/_rels/notesSlide8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1.xml"/></Relationships>
</file>

<file path=ppt/notesSlides/_rels/notesSlide8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2.xml"/></Relationships>
</file>

<file path=ppt/notesSlides/_rels/notesSlide8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3.xml"/></Relationships>
</file>

<file path=ppt/notesSlides/_rels/notesSlide8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4.xml"/></Relationships>
</file>

<file path=ppt/notesSlides/_rels/notesSlide8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5.xml"/></Relationships>
</file>

<file path=ppt/notesSlides/_rels/notesSlide8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6.xml"/></Relationships>
</file>

<file path=ppt/notesSlides/_rels/notesSlide8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7.xml"/></Relationships>
</file>

<file path=ppt/notesSlides/_rels/notesSlide8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A9AE-DFF2-479B-AF37-FAA367F55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935AA-09F9-4C1A-89F2-CB34E0111C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2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1.jpeg"/></Relationships>
</file>

<file path=ppt/slides/_rels/slide2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3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1.jpe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1.jpeg"/></Relationships>
</file>

<file path=ppt/slides/_rels/slide3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1.jpeg"/></Relationships>
</file>

<file path=ppt/slides/_rels/slide4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4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1.jpeg"/></Relationships>
</file>

<file path=ppt/slides/_rels/slide4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4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1.jpe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1.jpeg"/></Relationships>
</file>

<file path=ppt/slides/_rels/slide5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1.jpeg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5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1.jpeg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1.jpeg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6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6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1.jpeg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1.jpeg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1.jpeg"/></Relationships>
</file>

<file path=ppt/slides/_rels/slide6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1.jpeg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1.jpeg"/></Relationships>
</file>

<file path=ppt/slides/_rels/slide6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6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1.jpeg"/></Relationships>
</file>

<file path=ppt/slides/_rels/slide6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7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1.jpeg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1.jpeg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1.jpeg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1.jpeg"/></Relationships>
</file>

<file path=ppt/slides/_rels/slide7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7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1.jpeg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1.jpeg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1.jpeg"/></Relationships>
</file>

<file path=ppt/slides/_rels/slide7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864000" y="2635200"/>
            <a:ext cx="7380000" cy="121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3275"/>
              </a:spcBef>
              <a:buNone/>
            </a:pPr>
            <a:r>
              <a:rPr lang="zh-CN" altLang="en-US" sz="6010" kern="0" dirty="0" smtClean="0">
                <a:solidFill>
                  <a:srgbClr val="FFFFFF"/>
                </a:solidFill>
                <a:latin typeface="Times New Roman" panose="02020603050405020304" pitchFamily="65" charset="-122"/>
                <a:ea typeface="方正大黑简体" panose="02000000000000000000" pitchFamily="65" charset="-122"/>
              </a:rPr>
              <a:t>新目标英语（2）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335768"/>
            <a:ext cx="8316000" cy="1784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Introduction to Information Technology</a:t>
            </a:r>
            <a:endParaRPr lang="zh-CN" altLang="en-US"/>
          </a:p>
        </p:txBody>
      </p:sp>
      <p:pic>
        <p:nvPicPr>
          <p:cNvPr id="4" name="图片 4" descr="textimage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03062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covering such specifics as censorship, atheism, and pantheism.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area of epistemology (认识论) he discusses a priori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 and Rationalism. In his theory of Forms, Plato sug-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gests that the world of ideas is constant and true, opposing it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world we perceive through our senses, which is deceptive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changeable.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In 347 B.C. Plato died, leaving the Academy to his sister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 Speusippus. The Academy remained a model for institutions</a:t>
            </a:r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higher learning until it was closed in 529 by the Emperor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Justinian.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egs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library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biography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(923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During his travels from 399 B.C. to 387 B.C., Plato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extensively learned philosophy, geometry, geology, astronomy </a:t>
            </a:r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religion.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Plato was convinced to leave Athenian politics forever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because of the death of Socrates.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Plato was nicknamed Platon because of his broad fig-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Socratic Dialogues stayed close to Socrates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teachings within the text.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curriculum of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Academy offered a variety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subjects including astronomy, biology, mathematics, political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theory, and philosophy.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Republic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mainly discusses the moral goodness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justice, courage, wisdom, and moderation.</a:t>
            </a:r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Plato acted as president over the Academy until 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death.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great difference between his middle dialogues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 Socratic Dialogues is that Plato tends toward grander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metaphysics and begins to establish his own theory in philoso-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Plato returned to Athens almost as quickly as he could</a:t>
            </a:r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he found the situation in Syracuse even less pleasant than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first visit.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Plato points out in his theory that the world of ideas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constant and true, and that the world we perceive through our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senses is deceptive and changeable.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628272"/>
            <a:ext cx="8316000" cy="249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Francis Bacon (1561~1626) was the founder of English materialist phi-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losophy (唯物主义哲学). He was born into the family of Sir Nicholas Ba-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con, keeper of the Privy Seal (御玺) to Queen Elizabeth.The boy won the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Queen. He went to Cambridge at twelve and after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at sixteen,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 took up law. He soon became one of the most successful lawyers of the </a:t>
            </a:r>
            <a:endParaRPr lang="zh-CN" altLang="en-US"/>
          </a:p>
        </p:txBody>
      </p:sp>
      <p:pic>
        <p:nvPicPr>
          <p:cNvPr id="3" name="图片 3" descr="textimage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time. At twenty-three he became a member of the House of Commons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judgment and eloquence (口才) made him famous. When James Ⅰ came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England, Bacon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important office after another until he became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lord Chancellor (大法官) and was made a peer (nobleman) in 1618. He was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judge, but in the course of rising he had made enemies who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him with bribery (受贿). He was deprived (免去) of his office, fined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banished (流放) from London in 1621. Five years later, he died in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Francis Bacon is famous not only for his philosophical works, but also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essays. In 1597 he published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ten essays, which were after-</a:t>
            </a:r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wards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fifty-eight, including the well-known one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whose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title is actually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These essays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wide variety of subjects,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as love, truth,friendship, parents and children, beauty, studies, youth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age and many others. They have won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his clearness, brevity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(简洁) and force of expression.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yingyu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.100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xuexi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Extend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OTDetail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aspx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(249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随着社会的发展,信息技术已融入我们生活的各个方面。增强用英语对信息技术的表达能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力,对您无疑是有益的。</a:t>
            </a:r>
            <a:endParaRPr lang="zh-CN" altLang="en-US"/>
          </a:p>
        </p:txBody>
      </p:sp>
      <p:pic>
        <p:nvPicPr>
          <p:cNvPr id="3" name="图片 3" descr="textimag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14" y="1800000"/>
            <a:ext cx="5428571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Talking about Philosophical Topics in Everyday Life</a:t>
            </a:r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people have a general interest in philosophy and have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basic knowledge about well-known philosophers and their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ideas. Nonetheless, remember when talking in a general setting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avoid getting too technical. For example, avoid the jargon (术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语) that mostly only philosophers use. Also, do not cite specific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philosophers or books too much, as outside of philosophy-fo-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cused academia people may not know much about such topics.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can ensure not to exclude (排斥) anybody by keeping the 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discussion focused on the ideas and opinions of only the people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involved. Tell others what you think about certain philosophical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topics, and ask them what they think about those topics. Ask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philosophical questions, such as, “What do you think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meaning of life?”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will get people to talk about philosophy more often if they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enjoy it and feel comfortable. For that reason, avoid talking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down to anyone or talking to them in a condescending (傲慢的) 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tone. Create a comfortable atmosphere for others to put forward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ideas.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may have the desire to try to show off. However, doing that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would just make others not want to discuss philosophy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you. Do not try to impress people by purposely talking about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topics they do not know well. Do not try to impress them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knowledge of people, books, or facts that they do not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know. Do not use big words that they do not understand to im-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 them. You will just make them feel bad, and make your-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 look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arrogant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neither of which will foster (促进) quality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discussion.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Just speak your mind in a way that the others will understand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best. Also, avoid rambling (杂乱无章). When telling others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philosophical thoughts you can easily just ramble on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on, which will bore others. Instead, sum up your thoughts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quicker, simpler statements, and then give the other person a </a:t>
            </a:r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chance to talk.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normal etiquette and tricks of conversation also apply. Oth-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 will judge you and the conversation based on your listening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skills more than on your speaking skills. Listen intently to what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others say, and ask them questions about it so they know you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listened. Additionally, asking questions will keep the conversa-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going. To spark further conversation, ask open-ended ques-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tions.</a:t>
            </a:r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8848.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Article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/587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84.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(374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Why shouldn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we cite specific philosophers or books too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much while talking about philosophical topics?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nobody can understand them.</a:t>
            </a:r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they are out of date.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only philosophy majors can cite specific philoso-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phers and books.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most non-philosophy majors may not know much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 such topics.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Which of the following ways cannot help us make sure that 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 the people involved are included in a conversation on philo-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sophical topics?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Tell them what you think about certain philosophical topics.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Ask them what they think about the philosophical topics.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Ask them some philosophical questions.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Tell them that philosophy is useful.</a:t>
            </a:r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3.The underlined word “arrogant” in paragraph 4 most prob-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ably means “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learned　 　B. eloquent 　　C. showing too much pride    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timid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According to the passage, which of the following ways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helpful to develop a quality philosophical discussion?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80" kern="0" spc="2392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注:★=较高难度的单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词,▲=更高难度的单词,◆=超纲单词。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In the last decade,we have been witnesses of a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gradual and complex process of integration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in-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formation technology in the different sectors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our</a:t>
            </a:r>
            <a:endParaRPr lang="zh-CN" altLang="en-US"/>
          </a:p>
        </p:txBody>
      </p:sp>
      <p:pic>
        <p:nvPicPr>
          <p:cNvPr id="3" name="图片 3" descr="text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397706"/>
            <a:ext cx="3352800" cy="41909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Make the atmosphere comfortable enough for others to put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forward their ideas.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Impress people by talking about topics they are unfamiliar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Impress people with what they do not know, such as your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 of people, books, facts, etc.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Impress people with big words which are hard to understand.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How to avoid rambling while talking about philosophical top-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Try to give more explanations on philosophy terms.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Summarize your thoughts quickly and give others a chance to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talk.</a:t>
            </a:r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Listen carefully while the others are talking.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Ask the others open-ended questions.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051764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Traditional Festivals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060584"/>
            <a:ext cx="8316000" cy="2059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Double Seventh Festival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4" name="图片 4" descr="textimage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755439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神话传说反映了古人对现实生活的理想追求,富有浓厚的文学色彩,本文提供了与外国人交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流时值得掌握的话题。</a:t>
            </a:r>
            <a:endParaRPr lang="zh-CN" altLang="en-US"/>
          </a:p>
        </p:txBody>
      </p:sp>
      <p:pic>
        <p:nvPicPr>
          <p:cNvPr id="3" name="图片 3" descr="textimage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00" y="1800000"/>
            <a:ext cx="5567999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The Double Seventh Festival, on the 7th day of the 7th lu-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month, is a traditional festival full of romance. It often falls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August in the Gregorian calendar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festival is in mid-summer when the weather is warm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grass and trees are green.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night when the sky is dotted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stars, gaze up to where the Milky Way (or the heavenly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river in Chinese) traverses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night sky and you will see a con-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stellation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five small stars on the east bank.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Among them 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is Vega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also named the Weaving Maid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Zhi Nv in Chi-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nese. Opposite her, on the distant west bank is Altair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also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named Cowherd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or Niu Lang in Chinese, shining brilliantly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the ages — lonely and waiting. And about them there is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beautiful love story passed down from generation to genera-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Long long ago, there was an honest and kind-hearted fellow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named Niu Lang (the Cowherd). His parents died when he was a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child. Later he was driven out of his home by his sister-in-law.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he lived by himself herding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cattle and farming. One day,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fairy from heaven called Zhi Nv (the Weaving Maid) fell in love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him and came down secretly to the earth and married him.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Cowherd farmed in the field and the Weaving Maid wove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home. They lived a happy life and gave birth to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a boy and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girl. Unfortunately, the God of Heaven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soon found out the fact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ordered the Queen Mother of the Western Heavens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to </a:t>
            </a:r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 the Weaving Maid back.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help of celestial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cattle, the Cowherd flew to heaven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his son and daughter. When he was about to catch up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wife, the Queen Mother took off one of her gold hairpins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made a stroke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One billowy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river appeared in front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Cowherd. The Cowherd and the Weaving Maid were sepa-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rated on the two banks forever and could only feel their tears.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loyalty to love touched magpies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9, so tens of thousands of 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societies. Information technology goes from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financial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sector to the commercial one, from the e-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ducative sector to the cultural one. This process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seems unchangeable. Everything makes us predict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computers and computer networks will not be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foreigners in homes, schools, universities or work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centers. 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Instead, computers and computer networks</a:t>
            </a:r>
            <a:endParaRPr lang="zh-CN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magpies came to build a bridge for the Cowherd and the Weav-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Maid to meet each other.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Queen Mother was eventual-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 moved and allowed them to meet each year on the 7th day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7th lunar month. Hence their meeting date has been called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“Qi Xi” (Double Seventh).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Scholars have shown that the Double Seventh Festival originat-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from the Han Dynasty (206 B.C.~220 A.D.). Historical doc-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uments from the Eastern Jin Dynasty (371~420 A.D.) mention </a:t>
            </a:r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festival, while records from the Tang Dynasty (618~907 A.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D.) depict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the grand evening banquet of Emperor Taizong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concubines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By the Song (960~1279 A.D.) and Yuan (127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9~1368) Dynasties, special articles for the “Qi Xi” were seen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being sold on markets in the capital. The bustling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markets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demonstrated the significance of the festival.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old days, Chinese women, especially unmarried ones,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 to take this festival quite seriously. In the evening, they of-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fered incense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3, sewing kits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4, fruit and flowers to the Cowherd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 Weaving Maid. They would pray for cleverness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needlework and marital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bliss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Chinese women believed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two hand in hand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7— marital happiness came only if 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sewing skills were up to scratch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Today some traditional customs are still observed in the rural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areas of China, but have been weakened or diluted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cities. In recent years, in particular, urban youths have celebrat-</a:t>
            </a:r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Valentine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Day in China. As a result, owners of flower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shops, bars and stores are full of joy as they sell more commodi-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for love. However, the legend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of the Cowherd and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Weaving Maid has taken root in the hearts of the Chinese peo-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ple.——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features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Festivals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(610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At night when the sky is dotted with stars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gaze up to where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Milky Way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 the heavenly river in Chinese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traverses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night sky and you will see a constellation of five small stars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east bank.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在繁星密布的夜晚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抬头凝望横穿夜空的银河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即中文中的天</a:t>
            </a:r>
            <a:endParaRPr lang="zh-CN" altLang="en-US"/>
          </a:p>
        </p:txBody>
      </p:sp>
      <p:pic>
        <p:nvPicPr>
          <p:cNvPr id="4" name="图片 4" descr="textimage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会看到银河东岸五颗小星星组成的星座。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Their loyalty to love touched magpies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 tens of thousands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magpies came to build a bridge for the Cowherd and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Weaving Maid to meet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由于他们对爱情的忠诚感动了喜鹊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成千上万的喜鹊飞到天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上搭起一座天桥让牛郎和织女相会。</a:t>
            </a:r>
            <a:endParaRPr lang="zh-CN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The women in the past offered incense, sewing kits, fruit and flowers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Cowherd and the Weaving Maid in order to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  <p:pic>
        <p:nvPicPr>
          <p:cNvPr id="4" name="图片 4" descr="textimage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pray for health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pray for cleverness in needlework and marital bliss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pray for treasure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pray for the future children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Which of the following statements is not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Niu Lang and his wife lived in the home of his sister-in-law, herding cat-</a:t>
            </a:r>
            <a:endParaRPr lang="zh-CN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tle and farming.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Double Seventh Festival is on the 7th day of the 7th lunar month.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Queen Mother of the Western Heavens finally brought the Weaving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Maid back.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magpies, touched by the couple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loyalty to love, built a bridge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to meet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word “bliss” in paragraph 6 most probably means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distress　　　　　　　　B. joy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happiness　　D. pain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Double Seventh Festival originated from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Tang Dynasty　　B. Ming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Song Dynasty　　D. Han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Which of the following adjectives can be used to describe the attitude of 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will be considered as a natural part of the envi-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ronment in which we are born and grow, and they 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 the same way of other well strengthened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technologies that already exist in the every-day-life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people.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fact, we have seen in the past how every new </a:t>
            </a:r>
            <a:endParaRPr lang="zh-CN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women in the past towards the Double Seventh Festival?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Critical.　　B. Indifferent.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Serious.　　D. Negative.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 generation　　pray for　　give birth to　　depict　　observe </a:t>
            </a:r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gaze　　 festival　　 loyalty　　in particular　　be dotted 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The sky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stars.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me in disbelief when I told her the news.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She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fine healthy girl.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Grandfathers, fathers and sons belong to three different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novel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French society in the 1930s.</a:t>
            </a:r>
            <a:endParaRPr lang="zh-CN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God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end to their sufferings.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Can I count on your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times, we decorate our houses with flowers and red flags.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You should avoid eating fat meat, pork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Do you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Christmas and Easter in your country?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他快要追上他的妻子时,王母娘娘拔下一根金簪划了一下,牛郎面前出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现了一条天河。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在古代,中国女性,尤其是未婚女性经常非常认真地对待这个节日。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一个关于他们的美丽的爱情故事代代相传。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然而,牛郎和织女的传说已深深扎根于中国人民的心中。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2443264"/>
            <a:ext cx="8316000" cy="367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Mid-Autumn Festival</a:t>
            </a:r>
            <a:endParaRPr lang="zh-CN" altLang="en-US"/>
          </a:p>
        </p:txBody>
      </p:sp>
      <p:pic>
        <p:nvPicPr>
          <p:cNvPr id="3" name="图片 3" descr="textimage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The joyous Mid-Autumn Festival is celebrated on the fif-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teenth day of the eighth lunar month. In the Western calendar,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day of the festival usually occurs sometime between the sec-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ond week of September and the second week of October.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This day is also considered a harvest festival since fruits,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vegetables and grain have been harvested by this time and food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abundant. With delinquent (拖欠的) accounts settled prior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festival, it is a time for relaxation and celebration. Food of-</a:t>
            </a:r>
            <a:endParaRPr lang="zh-CN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ferings are placed on an altar (祭坛) set up in the courtyard.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Apples, pears, peaches, grapes, melons, oranges and pomelos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(柚子) may be seen. Special foods for the festival include moon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cakes, cooked taros (芋头) and water caltrops (菱角), a type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water chestnuts resembling black buffalo horns. The round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moon cakes, measuring about three inches in diameter and one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 half inches in thickness, resemble Western fruitcakes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taste and consistency. These cakes are made with melon seeds, </a:t>
            </a:r>
            <a:endParaRPr lang="zh-CN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lotus seeds (莲子), almonds (杏仁), minced meats, bean paste,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orange peels and lard (猪油). A golden yolk (蛋黄) from a salt-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duck egg is placed at the center of each cake, and the golden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brown crust is decorated with symbols of the festival. Tradition-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ally, thirteen moon cakes are piled in a pyramid to symbolize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thirteen moons of a “complete year”, that is, twelve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moons plus one intercalary (闰月的) moon.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Origin</a:t>
            </a:r>
            <a:endParaRPr lang="zh-CN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The Mid-Autumn Festival is a traditional festivity for both the Han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minority nationalities. The custom of worshipping the moon can be traced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 as far as the ancient Xia and Shang Dynasties. In the Zhou Dynasty,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held ceremonies to greet winter and worship the moon whenever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Mid-Autumn Festival set in. It became very popular in the Tang Dynasty that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people enjoyed and worshipped the full moon. In the Southern Song Dy-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nasty, however, people sent mooncakes to their relatives as gifts to express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best wishes of family reunion. When it became dark, they looked up 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full silver moon or went sightseeing on lakes to celebrate the festival.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Ming and Qing Dynasties, the custom of Mid-Autumn Festival celebra-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became extremely popular. Together with the celebration there appeared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some special customs in different parts of the country, such as burning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cense, planting Mid-Autumn trees, and lighting lanterns on towers. However,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custom of playing under the moon is not so popular as it used to be, but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is not less popular to enjoy the bright silver moon. Whenever the festival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sets in, people will look up at the full silver moon, drinking wine to celebrate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their happy life or thinking of their relatives and friends far from home,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extending their best wishes to them.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cakes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(from cars to airplanes, from films to 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cell phones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 requires a dialectic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process of adapta-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because of society.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adaptation process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last even for several generations. Finally,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technologies become in a way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almost a natu-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ral part of the environment in which we live. See-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and using radios and phones has been natural </a:t>
            </a:r>
            <a:endParaRPr lang="zh-CN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There is a story about the moon cake. During the Yuan Dynasty (1279~13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68), China was ruled by the Mongolian people. Leaders from the preceding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Song Dynasty (960~1279) were unhappy at submitting (顺从) to the foreign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rule, and discussed how to coordinate the rebellion without being discovered.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leaders of the rebellion, knowing that the Moon Festival was drawing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near, ordered that special cakes be made. Each moon cake contained a mes-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sage with the outline of the attack. On the night of the Moon Festival,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rebels successfully attacked and overthrew the government. Today, moon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cakes are eaten to commemorate (纪念) this legend.</a:t>
            </a:r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For generations, moon cakes have been made with sweet fillings of nuts,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mashed red beans, lotus-seed paste or Chinese dates (枣子), wrapped in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pastry. Sometimes a cooked egg yolk can be found in the middle of the rich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tasting dessert. People compare moon cakes to the plum pudding and fruit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cakes which are served in the English holiday seasons.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celebrate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festival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For thousands of years, the Chinese people have related the vicissitudes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(变迁,兴败) of life — joy and sorrow, parting and reunion — to the changes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moon as it waxes (渐圆) and wanes (渐缺). Because the full moon is </a:t>
            </a:r>
            <a:endParaRPr lang="zh-CN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round and symbolizes reunion, the Mid-Autumn Festival is also known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festival of reunion. All family members try to get together on this special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day. Those who can not return home enjoy watching the bright moon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feel a deep longing for their loved ones.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Today, festivities centered round the Mid-Autumn Festival are more var-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ied. After a family reunion dinner, many people like to go out to attend spe-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cial performances in parks or on public squares.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People in different parts of China have different ways to celebrate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Mid-Autumn Festival. In Guangzhou in South China, a huge lantern show is </a:t>
            </a:r>
            <a:endParaRPr lang="zh-CN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big attraction for local citizens. Thousands of differently shaped lanterns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lit, forming a fantastic contrast with the bright moonlight. In East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Zhejiang Province, watching the tide of the Qiantang River during the Mid-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Autumn Festival is not only a must for local people, but also an attraction for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those from other parts of the country. The ebb and flow of tides coincide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waxing and waning of the moon as it exerts a strong gravitational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(引力的) pull. In mid autumn, the sun, the earth and the moon send out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strong gravitational forces upon the seas. The mouth of the Qiantang River is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shaped like a bugle (军号). So the tide which forms at the narrow mouth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particularly impressive. Spectators crowd on the river bank, watching the </a:t>
            </a:r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roaring waves. At its peak, the tide rises as high as three and a half meters.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.24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profession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/200509212361.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(903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In China worshipping the full moon became very popular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Tang Dynasty.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Water caltrop is one of the special foods for the festival.</a:t>
            </a:r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Moon cakes are eaten to commemorate a legend about rebelling.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For thousands of years, the Chinese people have related the vicissi-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tudes of life to the changes of the moon.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Attending special performances in parks or on public squares is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to celebrate the Mid-Autumn Festival.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People consider moon cakes similar to the plum pudding and fruit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cakes which are eaten in the English holiday seasons.</a:t>
            </a:r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When people make moon cakes, a golden yolk from a salted duck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egg is placed at the center of each cake, and the golden brown crust is deco-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rated with symbols of the festival.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Whenever the festival sets in, people will look up at the full silver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moon and drink wine to celebrate their happy life.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All family members try to get home for a family reunion on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Mid-Autumn Festival day.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ways to celebrate the Mid-Autumn Festival vary from </a:t>
            </a:r>
            <a:endParaRPr lang="zh-CN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 to place.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193464"/>
            <a:ext cx="8316000" cy="292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Double Ninth Festival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Double Ninth Festival, also named as Chong Yang Festival,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falls on the ninth day of the ninth month of the Chinese lunar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calendar, hence it gets the name of Double Ninth Festival.</a:t>
            </a:r>
            <a:endParaRPr lang="zh-CN" altLang="en-US"/>
          </a:p>
        </p:txBody>
      </p:sp>
      <p:pic>
        <p:nvPicPr>
          <p:cNvPr id="4" name="图片 4" descr="textimage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725192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Double Ninth Festival, people would like to drink chrysan-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themum (菊花) wine and have chrysanthemum cakes.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chrysanthemum is a plant often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 a Chinese herbal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medicine. People in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times believed that, in addition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detoxification (解毒作用), chrysanthemum, as dogwood—the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plant with a strong fragrance, could drive away evil spirits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one from getting a chill in late autumn. Besides, the Chi-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word for wine is Jiu, a homonym of the Chinese word for 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us. In the same way, using computers will be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natural too.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cannot be reduced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just to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concept of machines because it includes various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dimensions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However, the computer has been for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years the only visible sign of the existence of</a:t>
            </a:r>
            <a:endParaRPr lang="zh-CN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long lasting, symbolizing longevity.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 special food for this festival is chrysanthemum cakes.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word for cake is Gao, a homonym of the Chinese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 for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symbolizing progress and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work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daily life and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life year by year. In addition, moun-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tains are high, so eating cakes can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going for a climb —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 a stretch of the imagination.</a:t>
            </a:r>
            <a:endParaRPr lang="zh-CN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Since nine is the highest odd digit, people take two of them to-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gether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longevity. Therefore, the ninth day of the ninth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month has become a day for people to pay their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el-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derly and a day for the elderly to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themselves.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tqnyc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NYC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041156/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doubleninthfestival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(229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 </a:t>
            </a:r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early as 2,500 years ago, in about the Spring and Autumn Period (770 B.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C.~476 B.C.), China had determined the point of the Winter Solstice (冬至)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 observing the movements of the sun with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sundial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It is the earliest of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24 seasonal division points. The time will be each December 22 or 23 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cording to the Gregorian calendar (阳历).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Winter Solstice became a festival during the Han Dynasty (206 B.C.~22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A.D.) and thrived in the Tang and Song Dynasties. The Han people regard-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the Winter Solstice as a “Winter Festival”, so officials would organize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celebrating activities. On this day, both officials and common people would </a:t>
            </a:r>
            <a:endParaRPr lang="zh-C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a rest. The army stopped fighting, frontier fortresses closed and busi-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ness and traveling stopped. Relatives and friends presented to each other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licious food. In the Tang and Song Dynasties, the Winter Solstice was a day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offer sacrifices to Heaven and ancestors. Emperors would go to the sub-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urbs to worship the Heaven; while common people offered sacrifices to their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deceased parents or other relatives. The Qing Dynasty (1644~1911) even had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record that “the Winter Solstice is as formal as the Spring Festival”,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showing the great importance attached to this day.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some parts of Northern China, people have dumpling soup on this day; </a:t>
            </a:r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while residents of some other places eat dumplings, saying doing so will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keep them from frost in the upcoming winter. But in parts of Southern China,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whole family will get together to have a meal made of red-bean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glutinous rice (糯米) to drive away ghosts and other evil things. In other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places, people also eat tangyuan, a kind of stuffed small dumpling balls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made of glutinous rice flour. The people in Taiwan even keep the custom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offering nine-layer cakes to their ancestors. They make cakes in the shape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chicken, duck, tortoise, pig, cow or sheep with glutinous rice flour and steam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them on different layers of a pot. These animals all signify auspiciousness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(吉利,吉祥) in Chinese tradition. After the sacrificial ceremony, there is al-</a:t>
            </a:r>
            <a:endParaRPr lang="zh-CN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ways a grand banquet.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corner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forum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forum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=1607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(342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statement is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Winter Solstice was celebrated as a festival in the Spring and Au-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tumn Period.</a:t>
            </a:r>
            <a:endParaRPr lang="zh-CN" alt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Winter Solstice became a festival during the Tang and Song Dynas-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Winter Solstice is a day to offer sacrifices to Heaven.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point of the Winter Solstice is the earliest of the 24 seasonal division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points.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underlined word “sundial” in the first paragraph refers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movement of the sun </a:t>
            </a:r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 device which shows the time as the sun moves across the sky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kind of food eaten on the Winter Solstice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 tool for communication in the Spring and Autumn Period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Winter Solstice was not celebrated as a festival in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Song Dynasty　　　　　　B. the Han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Spring and Autumn Period 　　D. the Qing Dynasty</a:t>
            </a:r>
            <a:endParaRPr lang="zh-CN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food eaten by people on the Winter Solstice includes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glutinous rice　　B. dumplings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tangyuan　　D. all of the above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people in Taiwan make cakes in the shape of chicken, duck, tortoise,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pig, cow or sheep because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they are all delicious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information technology for people. Unfortunately,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even today, that is the most obvious vision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that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exists in different sectors of societies. Information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cannot be even reduced to a fashion be-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cause its roots appeared in remote times.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fact, modern information technology has its </a:t>
            </a:r>
            <a:endParaRPr lang="zh-CN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they can steam them on different layers of a pot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they all suggest a positive and successful future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they are all lovely animals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2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296434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Western and Chinese Education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Immigrants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Dilemma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Education or Western Education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4" name="图片 4" descr="textimage2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1101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移民西方国家的中国人往往都会感受到与国内教育的巨大差异。中西方教育的差异源于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二者国情、社会现状等的不同。不能盲目追捧某一国的教育体制,必须结合自身的国情,取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其精华,加以改进和发展,才能真正地提高教育水平。</a:t>
            </a:r>
            <a:endParaRPr lang="zh-CN" altLang="en-US"/>
          </a:p>
        </p:txBody>
      </p:sp>
      <p:pic>
        <p:nvPicPr>
          <p:cNvPr id="3" name="图片 3" descr="textimage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41" y="1800000"/>
            <a:ext cx="472191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There are many attractions to the Western education system. It molds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talents in science, business, arts and sports without sacrificing the happiness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childhood. For Chinese immigrants, the image of the western dream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much easier to grasp than the reality.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children of Chinese immigrants study in public schools.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Western public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schools aim to cultivate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informed citizens by providing them with a basic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on issues of morality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culture and general life.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public school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cannot meet the same standards as an elite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education in terms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teaching equipment, faculty and work intensity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Without the pressure of </a:t>
            </a:r>
            <a:endParaRPr lang="zh-CN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homework and exams, children in public schools may feel more relaxed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more time for leisure. But their aspirations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might rise no higher than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career as a cleaner, a taxi driver, a cook, a supermarket cashier, a security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guard, a firefighter, or a librarian.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civic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education in western public schools may seem very successful.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for Chinese parents with dreams of a place in the elite,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hard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accept — “Do we abandon a successful career in China and start from zero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 strange place just to see our child become a happy ordinary worker?”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there an ideal education plan? Some people suggest that children of Chi-</a:t>
            </a:r>
            <a:endParaRPr lang="zh-CN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immigrants come back and undergo their primary education in China,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that the children have a strong academic base, and be better at math. We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 hate the spoon-feeding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rote learning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education mode in China.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the oriental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education provides children with a solid educational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base, and especially an obvious advantage in hard courses such as math,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physics and chemistry. It also helps the children to learn good Chinese.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Speaking good Chinese is quickly becoming a clear advantage in western job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markets. After their primary education in China, children can continue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study abroad and take advantage of a western education. Is this the ideal ed-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ucation plan for children of Chinese immigrants?</a:t>
            </a:r>
            <a:endParaRPr lang="zh-CN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 the education which best suits. A Chinese mother in Canada chose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send her son to China from the second year of primary school, and then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him back from the fifth year. She says that although there were obvious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improvements in his Chinese and math, his English level dropped fast.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took a long time for him to readapt to the new educational environment.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Thus the ideal education plan may not exist. The two education systems have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both advantages and disadvantages. We can only choose the one which suits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us better.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people move to a new culture, if they intend to stay as a family, they </a:t>
            </a:r>
            <a:endParaRPr lang="zh-CN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should immerse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their children in the new culture so that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fit in with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modern society. The kids of immigrants in Canada generally attend ordi-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nary state elementary schools, which can be supplemented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by one day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week at a special Chinese school. If the family is going to return to China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very soon, they can also just attend a Chinese school, but the kids will be less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internationally broadened.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Chinese education system, every child is cultivated to reach the top.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Only 10 percent of them will succeed — there is room at the top for only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small number of people. However, China provides its parents with a dream, </a:t>
            </a:r>
            <a:endParaRPr lang="zh-CN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an equal chance for everyone to receive an elite education.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Western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system, which provides an elite education to only a small number of people,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be a good choice for parents of a more relaxed disposition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Parents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have the opportunity to raise their children in accordance with their own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talents and wishes.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bbs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chinadaily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-903981-1-1.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(602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roots in the  convergence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of three important ten-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dencies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2: the development of calculator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ma-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chines, the processes of automation</a:t>
            </a:r>
            <a:r>
              <a:rPr lang="zh-CN" altLang="en-US" sz="2260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and the de-</a:t>
            </a:r>
            <a:b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tailed description of information.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 one of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sectors has had its own evolution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character-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ized by different stages. Many of these stages are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directly linked with the development of mathemat-</a:t>
            </a:r>
            <a:endParaRPr lang="zh-CN" alt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Western public schools aim to cultivate informed citizens by providing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with a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basic education on issues of morality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culture and general life.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西方公立学校致力于通过基础教育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从道德、文化和日常生活方面培养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见多识广的公民。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The Western system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provides an elite education to only a small </a:t>
            </a:r>
            <a:endParaRPr lang="zh-CN" altLang="en-US"/>
          </a:p>
        </p:txBody>
      </p:sp>
      <p:pic>
        <p:nvPicPr>
          <p:cNvPr id="4" name="图片 4" descr="textimage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number of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can be a good choice for parents of a more relaxed dispo-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西方的教育体制虽然只给少数人提供精英教育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但对思想开明的家长来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说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是一个不错的选择。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294368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546224"/>
            <a:ext cx="8316000" cy="1573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5" name="图片 5" descr="textimage2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502368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is not the reason why public school education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cannot cultivate social elites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Teaching equipment.　　　　B. No pressure of homework.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Basic educational system.　　D. Teaching faculty.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paragraph 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underlined part “rote learning” probably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hard working　　　　　　　　B. difficult learning</a:t>
            </a:r>
            <a:endParaRPr lang="zh-CN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regular learning　　D. memorization by repetition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Children of Chinese immigrants sometimes return to China for primary 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ducation so as to lay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 firm cultural foundation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an advantage in learning mode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solid academic foundation</a:t>
            </a:r>
            <a:endParaRPr lang="zh-CN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writing ability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Which of the following words can be best used to describe the writer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titude towards “the ideal education plan”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positive　　　B. negative　　　C. ambivalent　　　D. neutral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It can be inferred from paragraph 6 that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children of immigrants should attend local schools for primary education.</a:t>
            </a:r>
            <a:endParaRPr lang="zh-CN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children of immigrants should make endeavor to overcome the cultural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barrier.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parents of immigrants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children should help their kids improve their lan-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guage skills.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for children of immigrants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attending Chinese schools is a good choice.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morality　　aspiration　　supplement　　immerse　　cultivate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mold　　intensive　　immigrant　　in accordance with　　solid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We sweat a lot in summer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therefore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 should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salt.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We must work hard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young people the revolutionary spir-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of learning diligently and taking pleasure in helping others.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He is a Democratic nominee with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support from the members </a:t>
            </a:r>
            <a:endParaRPr lang="zh-CN" alt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his own party.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This is a show that features conversations about spirituality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culture and ethics.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scheme has been revised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opinions of the masses.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Every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taking an oath of allegiance to the United States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America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becomes just as much an American as the president.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They will receive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training before they start to work in this </a:t>
            </a:r>
            <a:endParaRPr lang="zh-CN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company.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He has never had any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earn a lot of money for his family.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His experience in the army had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colored his whole life.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You should love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yourself in Chinese culture and even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learn to change your way of thinking.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..</a:t>
            </a:r>
            <a:endParaRPr lang="zh-CN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西方教育体制培育了大量文科和理科的尖端人才。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公立学校教育无法在教学设备和教职员工方面达到精英教育的标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准。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人们不赞成填鸭式和死记硬背式的教育模式。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在异国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移民们应该让自己的孩子沉浸于新的文化之中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以便融入现代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社会。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mid 60</a:t>
            </a:r>
            <a:r>
              <a:rPr lang="zh-CN" altLang="en-US" sz="3005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to the late 70</a:t>
            </a:r>
            <a:r>
              <a:rPr lang="zh-CN" altLang="en-US" sz="3005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s, information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went through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deep transformations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the one hand, there is a considerable extension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information technology applications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Many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people consider this stage as a true revolution, and </a:t>
            </a:r>
            <a:endParaRPr lang="zh-CN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2443264"/>
            <a:ext cx="8316000" cy="367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Differences Between Chinese High Schools </a:t>
            </a:r>
            <a:endParaRPr lang="zh-CN" altLang="en-US"/>
          </a:p>
        </p:txBody>
      </p:sp>
      <p:pic>
        <p:nvPicPr>
          <p:cNvPr id="3" name="图片 3" descr="textimage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American High Schools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Chinese high schools differ from American high schools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ways, primarily in structure. A Chinese school day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much longer than an American school day. While American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usually attend school for about seven hours each week-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day, Chinese students spend much more time in school. For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ample, at Harbin Number One High School, students begin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 at 7:00 a.m. and remain in school until 8:20 p.m.</a:t>
            </a:r>
            <a:endParaRPr lang="zh-CN" alt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Class structure varies as well. In contrast to the American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system, American students have each class in a different room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different classmates, Chinese students remain in the same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classroom all day long, with teachers rotating in and out. As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result, the Chinese language has a special word to distinguish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(区分) classmates of the same class from classmates in the same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grade. Inside these classrooms, students remain at the same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desk all day long, and at the Harbin High School, they each </a:t>
            </a:r>
            <a:endParaRPr lang="zh-CN" alt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share a desk with another person. The classrooms of each grade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separated, with senior students taking classes on the top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floor.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In addition to the dissimilarities in structure, Chinese high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schools also differ from American high schools in the college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application process that students undergo. In the United States,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colleges use a holistic(全面的)application system that takes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 into account, such as a student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high school grades, </a:t>
            </a:r>
            <a:endParaRPr lang="zh-CN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standardized test scores, extracurricular activities, teacher rec-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ommendations, application essay and often a personal interview.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Students apply to colleges by January, find out where they are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accepted by April, and select a college by May. Because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 are accepted to colleges by April, the last few months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senior year involve relatively little work and almost no pres-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The Chinese college admission process is very different. Col</a:t>
            </a:r>
            <a:endParaRPr lang="zh-CN" alt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-lege acceptance is determined entirely by standardized exami-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nations administered(执行) once a year at the end of each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 year. Although students take these tests at the end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first and second years of high school, the test that really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matters is the exam taken at the end of their final year of high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school. The great significance of this final examination leads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tremendous amount of pressure on students to work hard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whole school year, particularly in the few months before the </a:t>
            </a:r>
            <a:endParaRPr lang="zh-CN" alt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important examination. The examination is only given once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year, and if a student is sick that day, he or she must delay at-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tending college for a year until the examination is offered again.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pressure from this examination makes many students at-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tend classes on weekends to be well prepared for the test.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The major way in which Chinese and American high schools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 is the way in which information is given. In America, per-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sonal expression is valued heavily. Many classes are based on </a:t>
            </a:r>
            <a:endParaRPr lang="zh-C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discussion of the materials, and teachers expect students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 engaged in this dialogue. Classroom participation, meaning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a student contributes to the class discussion, is a significant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part of a student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grade, so a student who is attentive but never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speaks up could receive a lower grade as a result.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However, Chinese classrooms do not place this same empha-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sis on classroom participation. In Chinese classrooms, the typi-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 case is that the teacher gives lectures and the students listen </a:t>
            </a:r>
            <a:endParaRPr lang="zh-CN" alt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teacher quietly. This means that students can do well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 by being diligent and attentive, but it also means that less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interaction exists between the teacher and students.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This difference extends to the overall attitude towards class-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room. In American classrooms, students are likely to talk not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only when they participate in classroom discussions, but also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they listen to other students. As a result, the classroom can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become noisy and boisterous. Students often develop a friendly </a:t>
            </a:r>
            <a:endParaRPr lang="zh-CN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relationship with teachers who teach the course. In Chinese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classrooms, respect towards teachers is emphasized. Students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much more quiet and attentive than many American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dents, and when a student is called on to speak, he or she is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pected to stand up and answer the questions. This classroom at-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mosphere is more formal and respectful.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The differences between the educational experience in Amer-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ica and China are sharp because they reflect a great deal about 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There are five questions or unfinished state-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ments based on the passage. For each of them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 the best answer from the four choices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 A, B, C and D.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Fill in the blanks in the following sentences, us-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the words or phrases given below. Change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 where necessary.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Translate the following Chinese sentences into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English.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later on it was going to impact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on all the econom-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 and social structures.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the other hand, there is the appearance of per-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sonal computers. In this stage exists the will to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fight against the centralization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of data by very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few people with special rights.</a:t>
            </a:r>
            <a:endParaRPr lang="zh-CN" alt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broader differences between the cultures. A good example of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this is the different levels of formality between American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classrooms; these differences exist in culture as well.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language reflects respect far more than the English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language, particularly the more formal word “您” used to ad-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dress a second person, which elevates(提高) the speaker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tone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shows respect to him or 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It is important to compare American educational system with </a:t>
            </a:r>
            <a:endParaRPr lang="zh-CN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educational system because the education students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ceive plays a big role in the way they act in society as adults.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ways, the educational systems reflect the society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direc-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as a whole. The United States, operating under a democratic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government that values free speech, follows an educational sys-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 that encourages students to express their opinions freely.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China, people place more emphasis on obedience(服从) and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spect.</a:t>
            </a:r>
            <a:endParaRPr lang="zh-CN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As 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rapid development and prominence(声望) in to-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economy shows, the Chinese educational system has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duced many high-achieving, industrious individuals. However,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worry that China will be at a disadvantage if Chinese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 lack encouragement to think for themselves and express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thoughts. 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current educational system has clearly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succeeded in fostering capable students. The coming years will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show whether free expression, encouraged heavily in American </a:t>
            </a:r>
            <a:endParaRPr lang="zh-CN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and less so in Chinese education, is an essential skill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needed for a country to become a world power.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tceic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/242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jgg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ggkggj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347933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66.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(951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education difference between China and America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lies in the cultural difference.</a:t>
            </a:r>
            <a:endParaRPr lang="zh-CN" alt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American students always have different class-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mates but Chinese students tend to have fixed classmates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same grade.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 China, the most important exam for senior high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 students is the standardized examination taken at the end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their final year of high school which brings great pressure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them.</a:t>
            </a:r>
            <a:endParaRPr lang="zh-CN" alt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Though the Chinese educational system cultivates tal-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ented students, some people are concerned about Chinese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ability to express their own opinions.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If an American student wants to achieve high grades,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 should attach great importance to classroom discussion.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Compared with American students, Chinese students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tend to be less noisy in class and show more respect to their </a:t>
            </a:r>
            <a:endParaRPr lang="zh-CN" alt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American high schools and Chinese high schools dif-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 a lot in structure.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educational system and the education students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ceive can reflect the development of the society.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 American college admission is determined by the </a:t>
            </a:r>
            <a:endParaRPr lang="zh-CN" alt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overall assessment of a student.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In Chinese schools, teachers and students don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communicate frequently with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589040"/>
            <a:ext cx="8316000" cy="1530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Education System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education is the largest education system in the </a:t>
            </a:r>
            <a:endParaRPr lang="zh-CN" altLang="en-US"/>
          </a:p>
        </p:txBody>
      </p:sp>
      <p:pic>
        <p:nvPicPr>
          <p:cNvPr id="4" name="图片 4" descr="textimage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120768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world. In June, 2018, there were 9.75 million students taking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National Higher Education Entrance Examination (Gaokao)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China. In 1986, the Chinese government passed a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law, making nine years of education mandatory (强制的)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all Chinese children. Today, the Ministry of Education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above 99 percent of the school-age children have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ceived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nine-year elementary education.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March, 2018, the Ministry of Education of the People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Re-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two transformations contribute in a determi-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nant way to the spread of modern information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technology. Such effect brings new problems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linked to the large increase of different forms of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applications. The necessity of a better control of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new applications implies knowing in a deep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the limits and  potentialities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of information </a:t>
            </a:r>
            <a:endParaRPr lang="zh-CN" alt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public of China announced that a total of 489,200 international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were studying in China in 2017. International students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over 935 higher education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China. In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past few years, the number of international students who study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China has significantly increased every year. The higher edu-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cation sector has growth as well. China has increased the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its college-age population in higher education. At the same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time, China is improving the quality of education through a ma-</a:t>
            </a:r>
            <a:endParaRPr lang="zh-CN" alt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jor effort at school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reform.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has a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teacher development system. Teaching has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historically been and remains today a highly respected profes-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sion in China. Teachers make full preparations in their subject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matter and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teachers spend a great deal of time observing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classroom teaching of experienced teachers, often in schools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attached to their universities. Once teachers are employed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school, there is a system of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continuous professional </a:t>
            </a:r>
            <a:endParaRPr lang="zh-CN" alt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development in which groups of teachers work together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master teachers on lesson plans and help the new teachers im-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prove their teaching skills.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chinaeducenter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cedu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php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(261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USA Education System</a:t>
            </a:r>
            <a:endParaRPr lang="zh-CN" alt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 you find the American education system to be confusing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different from the education system in other countries? Do you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want to attend a university in the USA? The American educa-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system offers international students the most diverse set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options in the world. In fact, an international student who elects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take advantage of the American education system can pursue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anything from nuclear science to film and dance. The possibili-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ties are almost endless! The American education system re-</a:t>
            </a:r>
            <a:endParaRPr lang="zh-CN" alt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quires that students complete 12 years of primary and secondary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education prior to attending university or college. This may be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accomplished either in public (or government-operated) schools,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in private schools. These 12 years of schooling [or their 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quivalent(同等条件)] may also be completed outside the USA,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thus giving foreign students the opportunity to enjoy the bene-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fits of the American education system and receive high-quality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in America.</a:t>
            </a:r>
            <a:endParaRPr lang="zh-CN" alt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Perhaps one of the most impressive facts is the large number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presidents, prime ministers and leaders from other countries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who have experienced the American education system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graduated from a university or school in the USA. In many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fields and industries, the American education system offers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cutting-edge (尖端的), sought-after programs at the best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schools in the world. That is why graduating from an accredited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(公认的) American school and being exposed to the rigors of </a:t>
            </a:r>
            <a:endParaRPr lang="zh-CN" alt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American education system is an investment for foreign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Whether you want to study at a USA university, a top college,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vocational(职业的) or high school, a thorough understanding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the American education system works is essential. Some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international students make such comments on American educa-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system as “Coming from Asia, I was shocked by the vast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number of options offered by the American school system. Just </a:t>
            </a:r>
            <a:endParaRPr lang="zh-CN" alt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think of all of the products, services and processes invented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USA! This innovation is the result of a system which allows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student to learn so many things in so many different fields. I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 so glad that I chose to study in the USA and received good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in America.”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usastudyguide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endParaRPr lang="zh-CN" alt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(364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greatest advantage of American education is that it can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help the students to make innovations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enable the students to develop the ability of critical thinking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cultivate famed people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technology. This is a global necessity of contempo-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rary societies that interests all sectors, from the sci-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entific to the industrial, from the commercial to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educative, and so 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 sector has to study and resolve the specific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problems related to the integration of the deep val-</a:t>
            </a:r>
            <a:endParaRPr lang="zh-CN" alt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provide a large number of options for students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Which of the following can be regarded as the prerequisite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attending American universities?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To complete twelve-year schooling in schools.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To complete secondary education at private schools.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To pass the college entrance examination in America.</a:t>
            </a:r>
            <a:endParaRPr lang="zh-CN" alt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To complete elementary education at public schools.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 paragraph 2, “sought-after” means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attractive　　B. fashionable　　C. interesting　　D. popu-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Due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many foreign students choose to study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American universities.</a:t>
            </a:r>
            <a:endParaRPr lang="zh-CN" alt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advanced equipments　　B. the outstanding research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programs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popularity of culture　　D. the sophisticated technolo-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It cannot be inferred from the comments on overseas students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students can experience the complete studying process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America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students can benefit from the various kinds of study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grams in America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students can obtain profound social experiences in America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students can be provided with good learning environment in </a:t>
            </a:r>
            <a:endParaRPr lang="zh-CN" alt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America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296434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060584"/>
            <a:ext cx="8316000" cy="2059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 Learning</a:t>
            </a:r>
            <a:endParaRPr lang="zh-CN" altLang="en-US"/>
          </a:p>
        </p:txBody>
      </p:sp>
      <p:pic>
        <p:nvPicPr>
          <p:cNvPr id="4" name="图片 4" descr="textimage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755439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597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您听说过合作学习吗?您体验过这种学习方式吗?了解它对您的学习可是大有帮助的。</a:t>
            </a:r>
            <a:endParaRPr lang="zh-CN" altLang="en-US"/>
          </a:p>
        </p:txBody>
      </p:sp>
      <p:pic>
        <p:nvPicPr>
          <p:cNvPr id="3" name="图片 3" descr="textimage3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7" y="1800000"/>
            <a:ext cx="5776744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Cooperative learning is a successful teaching strategy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small teams, each with students of different abilities, use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variety of learning activities to improve their understanding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subject. Each member of a team is responsible not only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 what is taught but also for helping teammates learn,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thus creating an atmosphere of achievement. Students work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the assignment until all the group members successfully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understand and complete it. </a:t>
            </a:r>
            <a:endParaRPr lang="zh-CN" alt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first and most important element in structuring cooperative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 is positive interdependence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Positive interdependence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successfully structured when group members perceive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are linked with each other in a way that one cannot succeed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unless everyone succeeds. Group goals and tasks, therefore,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must be designed and communicated to students in ways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make them believe that they should sink or swim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together.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positive interdependence is solidly structured, it high-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ues of information technology. This activity im-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plies the necessity of incorporation</a:t>
            </a:r>
            <a:r>
              <a:rPr lang="zh-CN" altLang="en-US" sz="2260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2of a new ele-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in our culture. Such incorporation requires a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process of adaptation and learning of this “new”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sector of knowledge in order to incorporate infor-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mation technology as another element of our cul-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ture. The development of a “computer-science </a:t>
            </a:r>
            <a:endParaRPr lang="zh-CN" alt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each group member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efforts are required and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indis-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pensable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group success and each group member has a 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nique contribution to make to the joint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effort because of his 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 resources and/or role and task responsibilities. Doing so cre-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ates a commitment to the success of group members as well 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one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own success and is the heart of cooperative learning.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second basic element of cooperative learning is promotive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interaction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0. Students need to do real work together in which </a:t>
            </a:r>
            <a:endParaRPr lang="zh-CN" alt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promote each other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success by sharing resources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helping, supporting, encouraging each other, and applauding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 other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efforts to achieve. There are important cognitive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activities and interpersonal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dynamics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that can only occur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students promote each other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learning. This includes 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rally explaining how to solve problems, giving one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knowl-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edge to others, checking for understanding, discussing concepts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being learned, and connecting present learning with past learn-</a:t>
            </a:r>
            <a:endParaRPr lang="zh-CN" alt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ing. Each of those activities can be structured into group task di-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rections and procedures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Doing so helps ensure that coopera-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 learning groups are both an academic  support system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personal support system. It is through promoting each other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learning that members become personally committed to each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as well as to their mutual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goals.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third basic element of cooperative learning is small group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individual accountability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Two levels of accountability </a:t>
            </a:r>
            <a:endParaRPr lang="zh-CN" alt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must be structured into cooperative lessons. The group must be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accountable for achieving its goals and each member must be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accountable for contributing his or her share of the work. Indi-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vidual accountability exists when the performance of each indi-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vidual is assessed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and the results are given back to the group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 individual in order to ascertain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who needs more assis-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tance, support, and encouragement in learning. The purpose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 learning groups is to make each member a stronger </a:t>
            </a:r>
            <a:endParaRPr lang="zh-CN" alt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individual. Students learn together so that they subsequently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gain greater individual competence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fourth basic element of cooperative learning is small group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skills. Cooperative learning is inherently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more complex than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competitive or individualistic learning because students have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engage simultaneously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in taskwork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and teamwork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Social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skills for effective cooperative work do not magically appear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cooperative lessons are employed. Instead, social skills </a:t>
            </a:r>
            <a:endParaRPr lang="zh-CN" alt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must be taught to students just as purposefully and precisely 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academic skills. Leadership, decision-making, trust-building,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communication, and conflict-management skills empower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to manage both teamwork and taskwork successfully.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fifth basic element of cooperative learning is group process-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 processing exists when group members discuss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well they are achieving their goals and maintaining effec-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 working relationships.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②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Groups need to describe what </a:t>
            </a:r>
            <a:endParaRPr lang="zh-CN" alt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member actions are helpful or unhelpful and make decisions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 what behaviors to continue or to change. The careful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analysis of how members are working together will result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continuous improvement of the learning process, and it can en-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the effectiveness of group learning.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operation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pages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(611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The third basic element of cooperative learning is small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 and individual accountability.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合作学习的第三个基本要素是小组及成员应负的责任。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Group processing exists when group members discuss how </a:t>
            </a:r>
            <a:endParaRPr lang="zh-CN" altLang="en-US"/>
          </a:p>
        </p:txBody>
      </p:sp>
      <p:pic>
        <p:nvPicPr>
          <p:cNvPr id="4" name="图片 4" descr="textimage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well they are achieving their goals and maintaining effective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working relationships.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小组成员讨论他们的目标实现到何种程度以及有效的合作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学习关系保持到何种程度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这就是小组自我评估。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661280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913136"/>
            <a:ext cx="8316000" cy="1206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5" name="图片 5" descr="textimage3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86928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In cooperative learning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each member of a team completes the assignment individually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each member of a team is only responsible for his own study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each member of a team is of the same ability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team is successful when all the members successfully understand and 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culture” allows us to understand that information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will </a:t>
            </a:r>
            <a:r>
              <a:rPr lang="zh-CN" altLang="en-US" sz="3005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 about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transformation in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social organization, in everyday life, in different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 forms, in the way of being of each one of us,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in the way in which we relate with everyone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else and with our objects of study. </a:t>
            </a:r>
            <a:endParaRPr lang="zh-CN" alt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complete the assignment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word “indispensable” in paragraph 2 probably means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important　　　　　　　　　　B. essential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helpful　　D. not necessary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Which of the following is not included in promotive interaction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Discussing concepts that students are learning.</a:t>
            </a:r>
            <a:endParaRPr lang="zh-CN" alt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Giving 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knowledge to others and relating old knowledge to new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Describing what member actions are helpful or unhelpful.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Checking for understanding.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Why is cooperative learning more complex than competitive or individual-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istic learning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students must learn social skills to manage both teamwork and </a:t>
            </a:r>
            <a:endParaRPr lang="zh-CN" alt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taskwork successfully.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students have different abilities.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students are not familiar with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students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know what taskwork and what teamwork is.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What is the author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attitude towards cooperative learning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Critical.　　B. Positive.　　C. Negative.　　D. Pessimistic.</a:t>
            </a:r>
            <a:endParaRPr lang="zh-CN" alt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strategy　　perceive　　enhance　　connect with　　indispensable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performance　　promote　　competence　　result in　　 be responsible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Mr. Smith is not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his work as a teacher.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 good director is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a successful film.</a:t>
            </a:r>
            <a:endParaRPr lang="zh-CN" alt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He uses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get what he wants.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She was no longer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Motor Company.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salesman was given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an increase in salary last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poor working conditions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sit-down strike.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I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change in his behavior.</a:t>
            </a:r>
            <a:endParaRPr lang="zh-CN" alt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He won a gold medal for his fine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contest.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 growth of a city often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value of land close to 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A driver should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his passengers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safety.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小组里的每个成员不仅要负责自己学会老师所教的内容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而且负责帮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助成员学习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从而营造一种获得成就感的氛围。</a:t>
            </a:r>
            <a:endParaRPr lang="zh-CN" alt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当小组成员意识到他们在某种程度上彼此关联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除非每个成员都成功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否则自己不可能成功时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积极的相互依存关系就成功构建了。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正是通过相互促进学习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小组成员才能对彼此承担起责任并为他们的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共同目标而努力。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各小组需要描述哪些成员行为是有益的或无益的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并决定要继续或改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变的行为。</a:t>
            </a:r>
            <a:endParaRPr lang="zh-CN" alt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2443264"/>
            <a:ext cx="8316000" cy="367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 Learning in English Lessons</a:t>
            </a:r>
            <a:endParaRPr lang="zh-CN" altLang="en-US"/>
          </a:p>
        </p:txBody>
      </p:sp>
      <p:pic>
        <p:nvPicPr>
          <p:cNvPr id="3" name="图片 3" descr="textimage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 It Really Works!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Nofei-Arbel at Kibbutz Ginossar is an experimental school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 I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 been teaching English for many years and I have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been trying out alternative methods for the teaching of lan-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guages. Three years ago, when I first initiated to apply coopera-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 learning techniques into my classes, it was welcomed as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positive step in this direction. Since then, I have found that CL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(cooperative learning) not only develops the pupils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ability to </a:t>
            </a:r>
            <a:endParaRPr lang="zh-CN" alt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 and write but, as the term suggests, it also enhances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pupils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social skills and academic skills as well.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In order to understand how CL can enhance pupils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learning,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 have to remember in mind that having the pupils sit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groups to work on a task is not the same as forming CL groups.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So, what is Cooperative Learning?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Here is a quick reminder of what CL is all about. CL has its 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dipmat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math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unipa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/~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grim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EBalderas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PDF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(599 </a:t>
            </a:r>
            <a:r>
              <a:rPr lang="zh-CN" altLang="en-US" sz="3005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517136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768992"/>
            <a:ext cx="8316000" cy="1351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Instead, computers and computer networks will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 considered as a natural part of the environment </a:t>
            </a:r>
            <a:endParaRPr lang="zh-CN" altLang="en-US"/>
          </a:p>
        </p:txBody>
      </p:sp>
      <p:pic>
        <p:nvPicPr>
          <p:cNvPr id="5" name="图片 5" descr="textimage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72513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roots in STAD which was developed by Slavin in the USA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further developed by Sharan and Lazarowitz in Israel. It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important to mention that CL is an eclectic (兼收并蓄的)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method which draws from different fields related to teaching,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namely, sociology, linguistics, psychology and so on. Perhaps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here lies its strength as CL combines the “Whole Language”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approach to learning a language by which the holistic (全面的)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elements are located in the connections between the basic skills </a:t>
            </a:r>
            <a:endParaRPr lang="zh-CN" alt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language and the needs of the learner, i.e. the teacher uses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course book as well as other resources to create students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interest and motivation (动机).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CL enhances creativity and provides the students with tools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critical thinking and problem solving. It is regarded as a stu-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dent-centered way of teaching with the emphasis on peer-tutor-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(同龄人当辅导教师的) techniques that keep most pupils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involved. In my experience, these techniques increase students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motivation, help them develop a positive image of self and oth-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 and also help in the development of other important social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skills, such as sharing ideas with their team members, learning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respect them and so 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Procedure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reflections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From the beginning of the school year the pupils sit in groups consisting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four to five pupils who are different in their abilities and performances.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teams work together for six to eight weeks until they are assigned to </a:t>
            </a:r>
            <a:endParaRPr lang="zh-CN" alt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teams. Members of the groups are assigned roles such as “a reporter,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secretary, a time keeper” and other roles which they themselves see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 to have. It is also important to mention that each team is identified by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 which all group members have agreed upon.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The CL groups work in this way once a week and sometimes continue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 with their assigned team in the session to follow depending on the task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have been working on, e.g. mini-projects or performance tasks that take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time to finish.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Just before the new groups are formed, we look at the chart (图表) which </a:t>
            </a:r>
            <a:endParaRPr lang="zh-CN" alt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displays the group achievements in terms of points and the name of the win-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ning group is announced. This group gets a certificate of merit or an evalua-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of some sort. The pupils are then asked to fill in a feedback form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pressing their feelings, thoughts and opinions about the time spent together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a team, the work done and what they feel they have achieved. This self-e-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valuation is most essential and emphasizes the positive aspects of CL as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brings the problematic cases to the teacher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attention. Here are some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 asked and some of the responses.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To the question “How did you work?” some of the replies were:</a:t>
            </a:r>
            <a:endParaRPr lang="zh-CN" alt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discussed the ideas and assignments together.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took turns to contribute ideas.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helped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To the question “How did you feel in your group?” some of the replies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·It was great fun working together.</a:t>
            </a:r>
            <a:endParaRPr lang="zh-CN" alt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felt it was possible to learn as a group.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learnt what CL really means.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in contrast: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feel good because two children in my group got on my nerves.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To the question “What did you enjoy doing with the group?” some 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swered:</a:t>
            </a:r>
            <a:endParaRPr lang="zh-CN" alt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·We enjoyed reading and writing stories together.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enjoyed speaking English with the group members.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liked everything.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The question “What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you like while working with your group?”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a very important question since it focuses on problematic aspects of CL.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Here are some of the replies: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always like reading with a partner.</a:t>
            </a:r>
            <a:endParaRPr lang="zh-CN" alt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like children talking instead of working.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·I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like having to work for others.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All in all, the amount of negative replies is minimal and the most pupils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love CL lessons. Indeed, an outsider going suddenly into a CL class would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get the impression that he had inadvertently (漫不经心地) entered a beehive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(蜂房,熙熙攘攘的地方或场面) where each member knows his role and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busily fulfilling it. Another advantage of CL is that while the groups are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working on a task, the teacher gets the opportunity to sit with the weaker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pupils and give them the extra attention they need. CL also changes the tradi-</a:t>
            </a:r>
            <a:endParaRPr lang="zh-CN" alt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tional role of the teacher as a “knowing all — spoon-feeding (填鸭式灌输)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do anything without me” person to one who is more of a “coun-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selor (顾问) — adviser — guide — monitor (监督员)”.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In conclusion, CL has shown itself to be a teaching method which is wel-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comed by most students and one which I can only strongly recommend.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(881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Cooperative learning is different from having pupils sit in groups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work on a task.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which we are born and grow, and they follow the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same way of other well strengthened technologies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already exist in the every-day-life of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相反,可以把电脑和电脑网络看作我们生长环境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的一个自然部分。和其他在日常生活中已得到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充分应用的技术一样,它们同样与人们的生活息</a:t>
            </a:r>
            <a:endParaRPr lang="zh-CN" alt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Sociology, linguistics and psychology are related to cooperative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 a class which is taught by using CL techniques, peer students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help each other in learning.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Cooperative learning not only improves the pupils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ability to read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write but also develops the pupils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social skills.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In a CL class, the teacher uses the textbook and other resources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arouse students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interest and motivation.</a:t>
            </a:r>
            <a:endParaRPr lang="zh-CN" alt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A teacher plays the role of counselor and monitor in a CL class.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By using the method of cooperative learning, the teacher can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velop pupils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ability to think critically.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author strongly recommends CL teaching method which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popular among most students.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One of the advantages of cooperative learning is that the teacher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give weaker students extra help they need.</a:t>
            </a:r>
            <a:endParaRPr lang="zh-CN" alt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Some students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feel good in group work because two chil-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dren in his/her group got on his/her nerves.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best　　B) different from　　C) important　　D) efficient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involved　　F) structured　　G) cause　　H) success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such asJ) such　　K) especially　　L) same　　M) developing　　N)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multiple　　O) solve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do Cooperative Learning and Collaborative </a:t>
            </a:r>
            <a:endParaRPr lang="zh-CN" alt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 Differ from the Traditional Approach?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Cooperative learning and collaborative learning differ from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traditional teaching approaches because students work together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rather than compete with each other individually.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Collaborative learning can take place at any time when students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 together — for example, when they help each other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homework. Cooperative learning takes place when students </a:t>
            </a:r>
            <a:endParaRPr lang="zh-CN" alt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 together in the same place on a project in a small group.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Mixed-skill groups can be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helpful to students in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social abilities.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skills needed to work together in groups are quite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those used to succeed in writing a paper on one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own or com-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pleting most homework or “seatwork” assignments. In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 where being a “team player” is often a key part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business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cooperative learning is a very useful and rele-</a:t>
            </a:r>
            <a:endParaRPr lang="zh-CN" alt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vant tool.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it is just one of a set of tools, however, it can easily be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integrated into a class that uses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approaches. For some as-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signments individual work may be most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while for others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 groups work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Research suggests that cooperative and collaborative learning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 positive results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deeper understanding of content, </a:t>
            </a:r>
            <a:endParaRPr lang="zh-CN" alt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increased overall achievement in grades, improved self-esteem,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higher motivation to remain on task. Cooperative learning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helps students become actively and constructively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tent, take ownership of their own learning,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group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flicts and improve teamwork skills.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(225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can walk into any classroom in the world and know its spirit immediate-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ly, know whether the children in it are free to develop skills and acquire </a:t>
            </a:r>
            <a:endParaRPr lang="zh-CN" alt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knowledge, know whether they support each other and work together, or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dermine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learning.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Underlying lessons in mathematics and reading, and in other subjects, are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basic activities that must be practiced by teachers and learners.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Building group spirit leads to the success of the whole class. Competitions,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divisions, and favoritism (偏爱) interfere with the learning of all students. As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teacher, you can help the children think of themselves as members of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 team, in which the success of one is the success of all, and in which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 student can be “left behind”. 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息相关。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In fact, we have seen in the past how every new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(from cars to airplanes, from films to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cell phones) requires a dialectic process of adapta-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because of society.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事实上,我们在过去已经见证了由于社会的缘故</a:t>
            </a:r>
            <a:endParaRPr lang="zh-CN" alt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Effective communication involves listening, speaking, and taking turns.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good teacher manages communication to be sure that a few children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 all the questions or dominate the discussion. Active listening,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students take responsibility for hearing and understanding what each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says, is a vital part of the learning environment. Assertive(坚定自信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的) speaking is equally important, and it can clearly express thoughts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feelings without interfering with the rights of others.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Cooperation enables learners to work together,sharing responsibilities, mate-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rials,roles and learning. In a science activity, one child might weigh different</a:t>
            </a:r>
            <a:endParaRPr lang="zh-CN" alt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materials, while another might record results. Halfway through the activity,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children might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swap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roles. Cooperation must be practiced if groups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children are to work independently.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Problem-solving and negotiation help learners resolve conflicts and make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decisions. To learn how to think, children need to be encouraged to agree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upon goals, make decisions and support them, and follow through to learn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outcomes of their choices. All of these processes depend on group-spirit,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communication, and cooperation. And, when conflicts arise, the same skills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help you and your students resolve them through negotiation. </a:t>
            </a:r>
            <a:endParaRPr lang="zh-CN" alt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unicef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(311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is not mentioned in the text?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When you walk into any classroom in the world, you may know whether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children in it can enjoy the freedom to develop skills.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When you walk into any classroom in the world, you may know whether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children can cooperate in their study.</a:t>
            </a:r>
            <a:endParaRPr lang="zh-CN" alt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When you walk into any classroom in the world, you may get to know 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students immediately.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When you walk into any classroom in the world, you may know whether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children can acquire knowledge freely.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According to the passage, in a learning team,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students work independently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students are responsible for hearing and understanding what each oth-</a:t>
            </a:r>
            <a:endParaRPr lang="zh-CN" alt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 says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students express their thoughts and feelings without paying any atten-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to others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cooperation isn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necessary when groups of children want to work inde-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pendently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underlined word “swap” in paragraph five probably means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arrange　　　　　　　　B. exchange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change　　D. divide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Which of the following is not true according to the 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teacher should help students build group spirit.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Listening and speaking are important in effective communication.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good teacher should treat students equally.</a:t>
            </a:r>
            <a:endParaRPr lang="zh-CN" alt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Problem-solving often causes conflicts,and students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know how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resolve these conflicts.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main idea of the passage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how to develop students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ability to cooperate with others and achieve bet-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 results in learning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how to build group spirit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how to communicate effectively</a:t>
            </a:r>
            <a:endParaRPr lang="zh-CN" alt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how to solve problems successfully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5140779"/>
            <a:ext cx="8316000" cy="979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endParaRPr lang="zh-CN" altLang="en-US"/>
          </a:p>
        </p:txBody>
      </p:sp>
      <p:pic>
        <p:nvPicPr>
          <p:cNvPr id="3" name="图片 3" descr="textimage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2980779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Strategies for Developing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Writing Skills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Peer Response Groups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4" name="图片 4" descr="textimage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每项新技术(从汽车到飞机,从胶卷到手机)所经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历的辩证适应过程。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 In fact, modern information technology has its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roots in the convergence of three important tenden-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cies: the development of calculator machines, the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processes of automation and the detailed descrip-</a:t>
            </a:r>
            <a:endParaRPr lang="zh-CN" alt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写作能力的提高仅凭个人的努力就够了吗?只有老师才能批改您的作文吗?其实,同学间的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相互讨论也能提高您的写作水平哦!</a:t>
            </a:r>
            <a:endParaRPr lang="zh-CN" altLang="en-US"/>
          </a:p>
        </p:txBody>
      </p:sp>
      <p:pic>
        <p:nvPicPr>
          <p:cNvPr id="3" name="图片 3" descr="textimage3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00" y="1800000"/>
            <a:ext cx="6552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productive way that teachers can provide beneficial feedback for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 writing is through the use of Peer Response Groups.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students read and respond to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drafts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a particular as-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signment and 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process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understand the assignment better.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order for peer groups to be productive — whether time is given in class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are set up outside of class — 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teacher needs to train the students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critical reading by setting up specific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procedures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objectives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Guidelines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students to organize their own out-of-class peer response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guidelines define three steps for organizing and participating in peer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 groups. First comes preparation before the initial meeting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tails completing a short writing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inventory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personal goals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questionnaire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get group members thinking about both their writing needs and about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goals for the group. The second step focuses on organization during the ini-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tial meeting. This involves getting to know one another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setting group goals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deciding 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logistics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i.e. When and where will the group meet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How will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group communicate between meetings and exchange work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Who will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hand in pieces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etc.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third step offers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parameters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for the work-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establishing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rules that allow the group to use its time well and</a:t>
            </a:r>
            <a:endParaRPr lang="zh-CN" alt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get the most out of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comments.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guidelines offer tips for responding to other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writing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questions to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ponder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while evaluating peer writing.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questions allow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to organize their comments into higher order and lower order con-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cerns.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times students focus on lower order concerns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such as gram-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punctuation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spelling instead of spending time on more important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concerns like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clarity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organization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enough evidence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 up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a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view.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Guidelines for managing in-class peer response workshops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can be grouped in fours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each student having a copy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students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drafts. The teacher could decide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beforehand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how the stu-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dents are grouped or allow students to group themselves. All students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 would focus on the same draft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address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whatever the objectives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perhaps in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collaboration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the students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thinks appropriate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 on the assignment.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If the assignment had asked students to write an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argument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objectives could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include looking at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cogency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and organization of the argument. Students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could read each draft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addressing these 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is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thesis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of the draft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evidence do I use to support my thesis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other evidence do I need to support my points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questions allow the writer to guide the discussion of the response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force a more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substantive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response than “yes” or “no”. Students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should be encouraged to write their responses on the draft before they dis-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cuss them so that the writer has access to them during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revisions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</a:t>
            </a:r>
            <a:endParaRPr lang="zh-CN" alt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students first work in groups on each other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writing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teacher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needs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monitor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their progress to ensure that they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stay 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the task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swering the assigned questions and that each group member has an opportu-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nity to receive feedback from the group.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④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Setting up Peer Response Groups initially can seem time-consuming and 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suring that such groups are productive requires patience on the part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teacher. Students may need time to practice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taking turns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 in group work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in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assimilating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different perspectives. But over the course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semester and a series of assignments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critical feedback that can be found </a:t>
            </a:r>
            <a:endParaRPr lang="zh-CN" alt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these groups can lead to better student writing and thinking.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gmu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576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210776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462632"/>
            <a:ext cx="8316000" cy="165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One productive way that teachers can provide beneficial feedback for stu-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 writing is through the use of Peer Response Groups.</a:t>
            </a:r>
            <a:endParaRPr lang="zh-CN" altLang="en-US"/>
          </a:p>
        </p:txBody>
      </p:sp>
      <p:pic>
        <p:nvPicPr>
          <p:cNvPr id="5" name="图片 5" descr="textimage3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41877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通过运用合作学习小组这一富有成效的方式,老师能给学生的写作提供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有益的反馈意见。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These questions allow students to organize their comments into higher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order and lower order concerns.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这些问题使组内同学对习作从上层(即语篇层)和下层(即语言层)两个方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面做出评价。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 Many times students focus on lower order concerns, such as grammar,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punctuation, and spelling instead of spending time on more important con-</a:t>
            </a:r>
            <a:endParaRPr lang="zh-CN" alt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cerns like clarity, organization, and enough evidence to back up a view.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有许多次学生们把注意力集中在习作的下层(即语言层)存在的错误上,如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语法、标点符号和拼写等。他们没有把时间花在更为重要的方面,如习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作的思路是否清晰、组织是否严密和论据是否充分等。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④ When students first work in groups on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writing, the teacher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needs to monitor their progress to ensure that they stay on the task, answer-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the assigned questions and that each group member has an opportunity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receive feedback from the group. 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of information.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事实上,现代信息技术集3个重要趋势于一体,即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计算机器的发展、自动操作的过程以及信息的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详细阐述。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5211648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5463504"/>
            <a:ext cx="8316000" cy="65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  <p:pic>
        <p:nvPicPr>
          <p:cNvPr id="5" name="图片 5" descr="textimage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4419648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当学生们在小组中首次讨论彼此的习作时,老师需要掌控讨论的进程。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这样既确保学生回答好分配给学生的问题,又确保每个组员都有机会获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得小组的反馈意见。 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3447576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699432"/>
            <a:ext cx="8316000" cy="242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Which of the following is not the advantage of Peer Response </a:t>
            </a:r>
            <a:endParaRPr lang="zh-CN" altLang="en-US"/>
          </a:p>
        </p:txBody>
      </p:sp>
      <p:pic>
        <p:nvPicPr>
          <p:cNvPr id="5" name="图片 5" descr="textimage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65557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Students can understand the task better.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Students can help correct the mistakes in the writing.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Students can help each other write better compositions.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Students can depend on their classmates if they are tired.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teacher needs to train students in critical reading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in order to criticize the others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writing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 order to make groups work with higher efficiency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 order to improve the students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reading skill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 order to make the students understand each other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 is not included in the guidelines for students to organize their own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out-of-class Peer Response Groups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Preparation before the first meeting.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Organization during the first meeting.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Ways to deal with the problems in the process.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Rules for the discussion.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word “address” in paragraph 7 most probably means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place where a person lives　　　　　B. discuss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speak to　　D. write to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According to the 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of the following statements is true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teacher should help students set up peer writing groups.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Setting up peer response groups wastes too much time.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teacher need not do anything when peer groups begin to work.</a:t>
            </a:r>
            <a:endParaRPr lang="zh-CN" alt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group members only correct the grammar mistakes.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stay on　　argument　　draft　　decide on　　take turns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back up　　clarity　　monitor　　assimilate　　in collaboration with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if they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approve your plan.</a:t>
            </a:r>
            <a:endParaRPr lang="zh-CN" alt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university to do research.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 remember the scene with complete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committee will need time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report.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Each student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progress closely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He wrote the book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colleagues.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His words were so difficult to understand that I did not follow his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endParaRPr lang="zh-CN" alt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These designs are so good that it is hard for us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best.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This is only the first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my speech.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The students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clean the classroom and the blackboard.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在这些小组中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学生们彼此阅读某项作业的草稿并提出反馈意见。在</a:t>
            </a:r>
            <a:endParaRPr lang="zh-CN" alt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此过程中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他们也许会更好地理解这项作业。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第三步为小组研讨提供规范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制定小组活动规则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让小组成员有效地利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用时间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从彼此的评价中获得最大的帮助。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这些问题可以帮助作者引导小组其他成员通过讨论做出回答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从而获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得实质性的反馈而非简单的“是”或“不是”。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建立合作学习小组看似耗费时间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确保这些小组开展富有成效的活动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也要求老师有耐心。</a:t>
            </a:r>
            <a:endParaRPr lang="zh-CN" alt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2443264"/>
            <a:ext cx="8316000" cy="367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Collaborative Writing</a:t>
            </a:r>
            <a:endParaRPr lang="zh-CN" altLang="en-US"/>
          </a:p>
        </p:txBody>
      </p:sp>
      <p:pic>
        <p:nvPicPr>
          <p:cNvPr id="3" name="图片 3" descr="textimage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and Education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Will Be World Information Power in 15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Years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Talking about Philosophical Topics in Everyday </a:t>
            </a:r>
            <a:b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Life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Which of the following is not correct about the field involved by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formation technology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goes from the financial sector to the commercial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goes from the educative sector to the cultural one.</a:t>
            </a:r>
            <a:endParaRPr lang="zh-CN" alt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Collaborative, or team, writing is the process of producing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written work as a group where all team members contribute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content and the decisions about how the group will function.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Each member should plan to be responsible for at least two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roles on the writing team, writing a specific section of the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ject and serving as a specialist in one or more areas concerning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project. Roles may overlap (部分重叠) or be shared, de-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pending on team members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skills. Each student should take on </a:t>
            </a:r>
            <a:endParaRPr lang="zh-CN" alt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two or more of the following roles: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Writer: Everyone in the group writes and revises a specific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of the project.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Group Leader: This person coordinates the team, organizes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writing plan and schedule (especially for group meetings),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picks up loose ends (未完成的部分). </a:t>
            </a:r>
            <a:endParaRPr lang="zh-CN" alt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Editor: This person edits and proofreads (校对) final drafts,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provides stylistic (文体上的) standards for the group as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whole, and guides the group in using stylistic conventions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formats (格式).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Graphics (图案) Layout Artist and Production Manager: This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person is responsible for project design, illustrations, layout,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hard-copy and Web formats, and the printing of the final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ject. </a:t>
            </a:r>
            <a:endParaRPr lang="zh-CN" alt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Subject Matter Specialist: Each person is responsible for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search on technical topics, assisting team members with techni-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 problems, and testing the final project for accuracy. All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members must become subject matter specialists in at least one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area.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Webmaster: In Web projects, this person is responsible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putting the project on the Web and administering it. </a:t>
            </a:r>
            <a:endParaRPr lang="zh-CN" alt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The tasks described here should help you manage your team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writing. Plan to write all or some of them as a group.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(1) Informal progress report in the form of a memo (备忘录):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the first group meeting, members present their backgrounds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what they are most interested in doing for this project. 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end of the meeting, the team writes a group progress report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identifying each person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background and desired roles, de-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scribing briefly your group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technical writing/editing and pro-</a:t>
            </a:r>
            <a:endParaRPr lang="zh-CN" alt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duction environment, and any questions, problems, or bright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ideas that emerge.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(2) Subsequent informal progress reports: Thereafter, mem-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bers hand in weekly informal progress reports about attendance,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action items, progress, and assignments. One person should act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a recorder for the group during your discussion and take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 for the progress report. The recorder role should be rotated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among the group members equitably. </a:t>
            </a:r>
            <a:endParaRPr lang="zh-CN" alt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(3) Editing strategy: To plan for reviewing and revising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final draft, your team must think of ways to evaluate and edit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team writing. Usually this step involves some quality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trol measures and a cycle of reviews for the project. This strate-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gy should address (满足) the needs of hard-copy as well as Web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formats if you are doing a Web project. Your editing strategy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should: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1) identify the project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readers, purpose and uses. </a:t>
            </a:r>
            <a:endParaRPr lang="zh-CN" alt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2) present a schedule for reviews and editing and describe how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final changes will be implemented.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(4) Information plan: This information plan includes a pur-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pose definition, scope (范围) definition, audience analysis, ob-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jective, statement of purpose, tentative (暂时的) outline by sec-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tion, production and distribution plan, tentative schedule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completing each project piece, and list of specific tasks assigned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each group member. Discuss and write this plan as a group. </a:t>
            </a:r>
            <a:endParaRPr lang="zh-CN" alt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team can use the information plan to request your teacher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final approval of your project or his or her recommendations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changing the concept and scope of your project.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Remember that your information plan can be adjusted as you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actually write the project. Ideally, to preserve its integrity (完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整), you should have very few amendments (修改) to the plan.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more detail you have in the plan, the more likely your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ject will prove to be well designed. </a:t>
            </a:r>
            <a:endParaRPr lang="zh-CN" alt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N) (5) Formal progress report or updated (更新)revision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plan: This report describes the project status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significant deviations (偏离) from the initial plan and presents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revised project schedule. Hand in the revised plan with a one-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page memo that describes what the changes are about midway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your project.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O) (6) Review draft: This draft includes each section of your as-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signment with an example of the final project design and any 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Information technology only exists in the above four areas.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Information technology almost exists everywhere in our daily life.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According to the 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computers will be naturally accepted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sometime in the future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 one generation</a:t>
            </a:r>
            <a:endParaRPr lang="zh-CN" alt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graphics. If you have not yet completed a section, make space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it in your project and describe what will be in that section,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you will implement the content, and when you think it will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 finished. Include a sentence or two to indicate what has yet to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 finished in that section. Based on this draft, your teacher can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now approve your draft or make recommendations or both.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P) (7) Final project: No doubt, there will be content require-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ments for your final project. For example, a formal report might </a:t>
            </a:r>
            <a:endParaRPr lang="zh-CN" alt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include a title page, a transmittal letter, a table of contents,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body of the report, and any appendices (附录). Web projects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should follow conventions appropriate for that type of project.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Q) (8) Evaluation for each team member: Every member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team should plan on evaluating the other members in a brief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paragraph. You will need to be specific and honest here so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teacher can grade the project fairly. Consider giving each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team member a grade. </a:t>
            </a:r>
            <a:endParaRPr lang="zh-CN" alt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R) Most important of all, this coordination requires politeness,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thoughtful communication, and dependability on everyone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umuc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ugp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ewp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writingcenter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writ-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inggde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(851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On the collaborative writing team, all members must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become subject matter specialists in at least one area.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collaborative writing, each team member must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write a specific section of the project and serve as an expert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areas related to the project.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At the first group meeting, you must present your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backgrounds and what you would like to do for this project.</a:t>
            </a:r>
            <a:endParaRPr lang="zh-CN" alt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During the discussion, there should be a representa-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 taking notes for the progress report.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To plan for checking and correcting the final draft,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team must think of ways to evaluate and edit the team writing.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information plan can be used to ask for your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approval of your project. </a:t>
            </a:r>
            <a:endParaRPr lang="zh-CN" alt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Every member of the team is to evaluate the perfor-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mance of other team members.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Webmaster is responsible for putting the project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Web and administering 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A one-page memo is used to describe the changes that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will take place midway through the project.</a:t>
            </a:r>
            <a:endParaRPr lang="zh-CN" alt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A title page, a transmittal letter, a table of contents,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body of the report, and any appendices are all included in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formal report.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arise from　　B) proposal　　C) expect　　D) unspoken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reflective　　F) consideration　　G) possess　　H) consider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value　　J) raise　　K) fairly　　L) accepted　　M) propose</a:t>
            </a:r>
            <a:endParaRPr lang="zh-CN" alt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N) suspect　　O) problems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Art of Writing Proposals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 proposals for research funding (资助) is a peculiar as-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pect of North American academic culture, and as with all cul-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tural things, its attributes (特征) rise only partly into public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sciousness. A proposal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function is to persuade a committee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scholars that the project shines with the three good qualities all </a:t>
            </a:r>
            <a:endParaRPr lang="zh-CN" alt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disciplines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namely, conceptual innovation (创新),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methodological rigor (严格), and rich, substantive content. But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make these points become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 proposal writer needs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feel for the unspoken customs, norms, and needs that control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selection process itself. These are not really as secret or ritualis-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tic (老规矩的) as one might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For the most part, these cus-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toms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committee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efforts to deal honestly with its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own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incomprehension among disciplines, work overload,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 the next decade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 a very short time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Which of the following can best summarize the origin of modern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formation technology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development of calculator machines.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processes of automation.</a:t>
            </a:r>
            <a:endParaRPr lang="zh-CN" alt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problem of how to judge proposals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 proposals is an art quite different from research work it-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self. After long careful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 committee usually has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 among proposals those which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three good qual-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ities mentioned above. Other things being equal, the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awarded funding is the one that gets its good qualities across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forcefully because it addresses these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needs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norms as well as the public rules. </a:t>
            </a:r>
            <a:endParaRPr lang="zh-CN" alt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fellowships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ssrc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proposals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(202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Consider the act of editing and revising a piece of writing as an act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quality control. If you (or your university representative) sign your name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it, you are asserting that the words and ideas are accurately expressed. Most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technical people are not trained in editing and revising. Thus, they have no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method or theory for undertaking revision of their proposals. Furthermore,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may do a better job of reading proposals if you have a set of guidelines </a:t>
            </a:r>
            <a:endParaRPr lang="zh-CN" alt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 specific methodology (一套方法) to follow.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Here are some guidelines for editing and revising proposals (or any piece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professional communication):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(1) Editing is the process of recognizing and identifying problems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writing. Revising is the process of changing the items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conform 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rules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 to produce clearer, more effective writing.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(2) Editing/revising can be done for mechanics [写作的技术性细节(包括格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式、拼写、语法是否正确等)], style, and structure. It is necessary to check </a:t>
            </a:r>
            <a:endParaRPr lang="zh-CN" alt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mechanics, which is done word by word, with a concern for identifying indi-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vidual items which do not conform with accepted grammatical or spelling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rules. The goal of this process is uniformity (一致) and accuracy. It is desir-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able (and sometimes necessary) to check style, which is done by reading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 and sentences for clarity, tone, readability, consistency and other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qualities which contribute to overall skillful writing. The goal of this process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smooth and clear papers which can be read and understood in one reading.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is also essential to check structure, which is done by reading through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entire document to discern (弄清楚) a structure, its closely connected parts,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their relationship to the whole. The goal of this process is coherence (连</a:t>
            </a:r>
            <a:endParaRPr lang="zh-CN" alt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贯性) and a sense of direction in the entire paper.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(3) Each type of editing/revising should be done independently.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(4) It is not necessary to know the accurate grammatical term or concept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 effective editing and revising, but it is important to have adequate refer-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ence books for consultation (查阅). At minimum, there should be an up-to-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date desk dictionary and a grammar handbook.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gpc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~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ebrown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infobr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#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guides</a:t>
            </a:r>
            <a:endParaRPr lang="zh-CN" alt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(330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is the best title for the 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Guidelines for Editing and Revising Proposals.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On Proposals.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Editing and Revising.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Techniques of Editing and Revising.</a:t>
            </a:r>
            <a:endParaRPr lang="zh-CN" alt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underlined phrase “conform with” in paragraph 3 can be best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placed by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disapprove　　　　　　　　B. revise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obey　　D. match 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 do we need to check when editing or revising proposals?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Mechanics.　　　　　　　　B. Style.</a:t>
            </a:r>
            <a:endParaRPr lang="zh-CN" alt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Structure.　　D. All of the above.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goal of checking the style of a piece of writing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uniformity and accuracy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smoothness and clarity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coherence and a sense of direction in the entire paper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necessity</a:t>
            </a:r>
            <a:endParaRPr lang="zh-CN" alt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According to the author, which of the following statements is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We need no method or theory to undertake revision of proposals.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We can judge a proposal according to our own liking.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grammar handbook is needed when we revise/edit a proposal.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We have to know the accurate grammatical concept before doing effective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editing and revising.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detailed description of information.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All of the above.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The underlined phrase “bring about” in the last paragraph most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probably means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bring　　　　　B. cause　　　　 C. take　　　　　　 D. raise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5. According to the 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of the following statements is true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39922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 Culture in China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Dreamers and Their Fighting Spirit</a:t>
            </a:r>
            <a:endParaRPr lang="zh-CN" altLang="en-US"/>
          </a:p>
        </p:txBody>
      </p:sp>
      <p:pic>
        <p:nvPicPr>
          <p:cNvPr id="4" name="图片 4" descr="textimage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1101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1921年,中国共产党第一次全国代表大会在浙江嘉兴南湖的一条游船(后称“红船”)上胜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利闭幕,庄严宣告了中国共产党的诞生。中国革命的航船从这里扬帆起航,体现了“开天辟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地、敢为人先”的首创精神。</a:t>
            </a:r>
            <a:endParaRPr lang="zh-CN" altLang="en-US"/>
          </a:p>
        </p:txBody>
      </p:sp>
      <p:pic>
        <p:nvPicPr>
          <p:cNvPr id="3" name="图片 3" descr="textimage4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14" y="1800000"/>
            <a:ext cx="5428571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The CPC is a political party rising by arming itself with Marxism.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birth endowed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revolution in China with firm ideas and a power-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ful spirit. The First National Congress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CPC, which was held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White Terror and marked the official establishment of the CPC, was moved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Shanghai to a boat on South Lake of Jiaxing. This was accomplished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maintaining a firm stance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 ideals and remaining undaunted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setbacks.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Maintaining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Remaining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Undaunted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Set-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Pursuing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Unfailing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Belief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Marx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face of difficulty and frustration, the members of the CPC carried out 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long and extraordinary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fight, and as a result, began a road of revolution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development with Chinese characteristics. The Russian October Revolution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brought Marxism-Leninism to China.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a diversity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viewpoints and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possible paths to be taken, after repeated comparison and differentiation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progressives resolutely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chose Marxism-Leninism, and they clung to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lofty ideal of fighting for the realization of communism.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From that time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on, the CPC never wavered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in its belief in or pursuit of Marxism, and its </a:t>
            </a:r>
            <a:endParaRPr lang="zh-CN" alt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members understood the importance of seeking truth from facts. They under-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stood that adapting Marxism to Chinese conditions was indeed part of hold-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fast to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Marxism. In the 90-plus years since its birth, the CPC has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celled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at integrating the universal truths of Marxism with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condi-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and has successfully united the maximum program and minimum 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gram. It has remained constant on theoretical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innovation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4and keeping up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times with a form of Marxism that fits the conditions in China.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holds fast to using the achievements of these theories to arm the Party and 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ducate the people, reflecting a firm dedication to ideals and an inexhaustible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b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spirit of theoretical innovation.</a:t>
            </a:r>
            <a:endParaRPr lang="zh-CN" alt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Fighting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Maintaining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Remaining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Undaunted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Setbacks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Pillar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Foundation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Victory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road of development since modern times has been marked by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common difficulties. In the face of such hardships and frustrations, some be-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lieved the CPC was sure to fail, while others believed they would win with-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 having to fight. Those within the Party who were weak gave up their ide-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als and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deserted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or betrayed the revolution and allied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themselves with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enemy. However, the CPC has always been able to overcome difficulties, </a:t>
            </a:r>
            <a:endParaRPr lang="zh-CN" alt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revived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itself in the face of hopeless circumstances, and opened up new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roads to revolution and development. This was accomplished through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 of maintaining a firm stance on ideals and remaining undaunted by set-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is only because of this fighting spirit that China was able to expel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vaders and establish the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Republic of China; that a great many peo-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ple including Chen Tanqiu, He Shuheng, Wang Jinmei, Xia Minghan, Fang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Zhimin, Deng Zhongxia, Yun Daiying and Xiang Jingyu sacrificed their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lives for the revolution; that Wang Jie gave his life for rescuing others during</a:t>
            </a:r>
            <a:endParaRPr lang="zh-CN" alt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period of peace, Ouyang Hai gave his life to save a colliding train, Su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Ning gave his life to save a fellow soldier, and countless other people per-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formed heroic deeds; that the CPC won numerous victories along the borders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from outside attacks; that the PLA soldiers built one barrier after another,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 both flood bags and even their own bodies, to stop the floodwaters in 1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998, touching the hearts of hundreds of millions of Chinese people;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heroic feats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were witnessed during the Wenchuan and Yushu earthquakes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2008 and 2010; that order was brought from chaos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and a new stage high-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the reform and opening up was ushered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in;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that China has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been able to carry on with the difficult fight of “Four-Pronged Comprehen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Every new technology comes to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daily life easily.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Computers are welcomed by people without any difficulty.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Information technology will be gradually accepted by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QQ was accepted by all the people as soon as it appeared.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sive Strategy” along the road of socialist modernization with Chinese char-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acteristics so as to realize the Chinese Dream of the great rejuvenation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of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nation.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Yingjie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Foreign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Languages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20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(648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From a diversity of viewpoints and possible paths to be taken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after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peated comparison and differentiation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some progressives resolutely chose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Marxism-Leninism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they clung to the lofty ideal of fighting for the real-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ization of communism.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经过反复的比较和辨别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一些进步人士在多种观点和可选的道路中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坚定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地选择了马克思列宁主义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和坚持为实现共产主义而奋斗的崇高理想。</a:t>
            </a:r>
            <a:endParaRPr lang="zh-CN" altLang="en-US"/>
          </a:p>
        </p:txBody>
      </p:sp>
      <p:pic>
        <p:nvPicPr>
          <p:cNvPr id="4" name="图片 4" descr="textimage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that China has been able to carry on with the difficult fight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“Four-Pronged Comprehensive Strategy” along the road of socialist mod-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ernization with Chinese characteristics so as to realize the Chinese Dream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great rejuvenation of the Chinese nation.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中国能够在中国特色社会主义现代化道路上继续进行“四个全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面”战略的艰苦奋斗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实现中华民族伟大复兴的中国梦。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5224752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5476608"/>
            <a:ext cx="8316000" cy="643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  <p:pic>
        <p:nvPicPr>
          <p:cNvPr id="5" name="图片 5" descr="textimage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4432752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According to the 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fighting spirit of the dreamers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Resolutely choosing Marxism-Leninism.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Maintaining a firm stance on ideals and remaining undaunted by setbacks.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Seeking truth from facts.</a:t>
            </a:r>
            <a:endParaRPr lang="zh-CN" alt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Adapting Marxism to Chinese conditions.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underlined word “deserted” in paragraph 3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supported　　B. struggled against　　C. opposed to　　D. abandoned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Since its birth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of the following isn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the accomplishment that CPC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has achieved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A. Integrating the universal truths of Marxism with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conditions.</a:t>
            </a:r>
            <a:endParaRPr lang="zh-CN" alt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Constantly seeking theoretical and practical innovation.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Arm the Party with achievements of the theories.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Educate people with achievements of the theories.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Which of the following is not the reaction of those within the Party who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weak when facing hardships and frustrations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Giving up their ideals.</a:t>
            </a:r>
            <a:endParaRPr lang="zh-CN" alt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Betraying the revolution.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Overcoming difficulties.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Ally with the enemy.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By means of this fighting 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has made great achievement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 except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expelling invaders</a:t>
            </a:r>
            <a:endParaRPr lang="zh-CN" alt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establishing the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Republic of China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realizing Chinese Dream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encouraging countless people to perform heroic deeds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endow　　stance　　characteristics　　cling to　　pursuit</a:t>
            </a:r>
            <a:endParaRPr lang="zh-CN" alt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constant　　expel　　witness　　revive　　dedication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Hostility towards outsiders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both human and non-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 animals.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Throughout the trial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she had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belief that he was innocent.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India has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political changes in recent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little princess is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wealth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good health and a happy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life.</a:t>
            </a:r>
            <a:endParaRPr lang="zh-CN" alt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She suggests that women are under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pressure to be abnormally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conference drew up a five-point plan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socialist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cause.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He expressed the hope that he would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neutral and balanced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policy for his country.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They had faced one difficulty after another with bravery and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068010"/>
            <a:ext cx="8316000" cy="3051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It is a matter of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wear formal clothes when meeting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Queen.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Tokyo and New York are major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centers.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was one of our biggest mistakes.</a:t>
            </a:r>
            <a:endParaRPr lang="zh-CN" altLang="en-US"/>
          </a:p>
        </p:txBody>
      </p:sp>
      <p:pic>
        <p:nvPicPr>
          <p:cNvPr id="3" name="图片 3" descr="textimage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90801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 Congress had agreed to reconsider its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the armed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struggle.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An American academic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高校科研人员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coun-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try yesterday.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她要取得成功的决心从未动摇过。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里克的烹饪技术一直不错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但这次简直是好上加好。</a:t>
            </a:r>
            <a:endParaRPr lang="zh-CN" alt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报告特别强调了当今社会所面临的主要问题。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尽管他的思想屡遭非难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他似乎仍然百折不挠。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215248"/>
            <a:ext cx="8316000" cy="290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Pioneering Spirit of the Revolutionaries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China hit its darkest point in the early 1920s as the people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suffered greatly and there was no way out in sight. It was at this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that a new revolutionary fire was lit to shine on the vast,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dark land of China. Thirteen progressives averaging only 28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years old held a meeting in an old Shanghai neighborhood,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moved the venue to a boat in South Lake of Jiaxing. On the last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day, the birth of the CPC was proclaimed.</a:t>
            </a:r>
            <a:endParaRPr lang="zh-CN" alt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Thus, a completely new, united party of the proletariat (无产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阶级) emerged in the backward country of China. It was a party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held to the principles of Marxism-Leninism and main-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tained its objectives as the establishment of a socialist, commu-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nist government. Except the incident with the police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French Concession (法租界), the establishment of the Party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only 58 members did not attract much attention; at first, it was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though nothing had ever happened.</a:t>
            </a:r>
            <a:endParaRPr lang="zh-CN" alt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However, the Party had the most progressive ideological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weapon of Marxism, and it was fully confident in the fact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its responsibility was to change the country for the better,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gain independence for China, and to liberate the people. Bring-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about the great ideals of communism required the Party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forge on with perseverance through difficult trials. For a country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was half-colonized and half-feudal, the founding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CPC was an epoch-making event, an initiative toward a coura-</a:t>
            </a:r>
            <a:endParaRPr lang="zh-CN" alt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geous fight for the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During the First National Congress of the CPC at South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Lake, the first Program and Resolution were passed, and these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full of the revolutionary spirit of the CPC to completely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transform the country. The Resolution stated that the basic mis-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sion of the Party was to organize trade unions, establish publica-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and schools for workers, publicize socialism, awaken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working class, and begin the labor movement. The Program </a:t>
            </a:r>
            <a:endParaRPr lang="zh-CN" alt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stated that the CPC would thoroughly abolish classes and pri-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vate ownership. It would also connect 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revolution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worldwide proletarian revolution by means of an army of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proletariat and social revolution powered mainly by the work-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class.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This is something that had never happened in Chinese histo-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ry. Never had any social class (or any political party) in China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directed a revolution to such an extent. The revolution reached a</a:t>
            </a:r>
            <a:endParaRPr lang="zh-CN" alt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completely new level, and the Chinese society was to go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an earthshaking transformation. The Program and Reso-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lution passed by the First National Congress signaled the pio-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neering spirit of the CPC in its progressive development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bold exploration.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Pioneering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Essence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How to cultivate a pioneering spirit? The first step is always the hardest.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transformation first required heroic progressives to hold to the lofty ide-</a:t>
            </a:r>
            <a:endParaRPr lang="zh-CN" altLang="en-US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als of communism, to have the courage to brave storms and to save their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country. These people were needed as organizers and leaders of the Chinese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revolution. The first 58 members of the CPC were indeed outstanding figures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Chinese society of their time.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These 58 people had all had at least secondary-school education,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of them had been active participants in the May Fourth Movement.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majority of them were teachers, journalists, and students. Their committed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efforts toward the revolution were by no means forced, nor were they seek-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personal interests. Beginning with the New Culture Movement, their ide-</a:t>
            </a:r>
            <a:endParaRPr lang="zh-CN" altLang="en-US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als exceeded their predecessors who also had lofty goals, and with the objec-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 of changing China and the world by means of Marxism, they joined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CPC.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Nevertheless, the road was full of hardships, and not every member could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welcome the final victory. Of the early CPC members, 21 sacrificed their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lives (including those who died of illness) during the revolution, and only 4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made it to witness the great victory. Of the 58 original members, some were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always at the front lines of the revolution, some died for their cause and oth-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 abandoned their ideal. Choices and fate are affected and judged by the 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He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amazingly cheerful considering all he has had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This latest development has further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my determination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There is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problem that we have not discussed.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newspapers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name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8. Her father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death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greatly on her childhood years.</a:t>
            </a:r>
            <a:endParaRPr lang="zh-CN" altLang="en-US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storms of history.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Original intent must be held in order to achieve the ultimate goals.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Innovative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Bold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Exploration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Recognizing the developments and trends of the times is crucial in form-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innovative thoughts and concepts and in carrying out bold exploration.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innovative concepts and staunch (坚定的) belief in ideals are by </a:t>
            </a:r>
            <a:endParaRPr lang="zh-CN" altLang="en-US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 means of success in themselves; they must be put into practice. Speaking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without action or giving up halfway accomplishes nothing.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It is imperative to identify the objectives, be resolute on ideals, never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yield, maintain a footing on solid ground, take a step-by-step approach,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never falter, shrink back, nor give way because of obstacles or setbacks. 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 through such means can the difficulties and challenges on the road ahead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 overcome by the goals achieved.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The founding of the CPC was a manifestation of the pioneering spirit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 and make bold exploration. From Li Dazhao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earliest efforts at </a:t>
            </a:r>
            <a:endParaRPr lang="zh-CN" altLang="en-US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propagating Marxism to Chen Duxiu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formation of the first Party organiza-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in Shanghai, from Chen Wangdao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first translation of the Communist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Manifesto that “stole” the fire for the Chinese revolution to Mao Zedong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opening of a new road to revolution and adapting Marxism to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ditions, and from Miao Boying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becoming the first female CPC member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Yu Xiusong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establishing the Socialist Youth League of China, the found-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of the CPC could not have been accomplished without the steps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people had taken.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Yingjie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Foreign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Languages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20</a:t>
            </a:r>
            <a:endParaRPr lang="zh-CN" altLang="en-US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(925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With defined objectives, resolute ideals and perseverance, difficul-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ties and challenges can be overcome.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founding of the CPC ended the half-colonized and half-feudal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Initially, young progressives held a meeting in an old Shanghai </a:t>
            </a:r>
            <a:endParaRPr lang="zh-CN" altLang="en-US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neighborhood.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Only few CPC members witnessed the final victory.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Beginning the labor movement, publicizing socialism, awakening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working class are some of the basic missions of the Party.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Party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responsibility was to liberate China and its people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well.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founding of the CPC demonstrated its pioneering spirit to de-</a:t>
            </a:r>
            <a:endParaRPr lang="zh-CN" altLang="en-US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velop and make bold exploration.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progressives were those who set their first step on the road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revolution.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Innovative concepts and firm ideas must be put into practice.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The CPC led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revolution to a new level, which no other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classes had ever achieved.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415759"/>
            <a:ext cx="8316000" cy="2704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People in Jiaxing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Jiaxing is located between Suzhou and Hangzhou. The follow-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is what people said about it in the past: “It is known for its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land and the kindness of its people. It is a place where </a:t>
            </a:r>
            <a:endParaRPr lang="zh-CN" altLang="en-US"/>
          </a:p>
        </p:txBody>
      </p:sp>
      <p:pic>
        <p:nvPicPr>
          <p:cNvPr id="3" name="图片 3" descr="textimage4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1255759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needs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neither cold nor hunger. The people are not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crafty schemers. They hold to what is just, and their diligence in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agriculture and textiles is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There, every piece of land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and the sound of looms never ceases.”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people in Jiaxing are known to be kind, gentle, and intelli-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gent. Their intelligence is not only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their clever and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fined manner, but also in their highly-skilled work.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speaking, agricultural and artisan techniques of Jiaxing people </a:t>
            </a:r>
            <a:endParaRPr lang="zh-CN" altLang="en-US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always of high standards and creativity. During the Yuan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Dynasty, in addition to silk products, Jiaxing also produced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lacquerware and vessels of gold and silver. For example,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carved red lacquer made in Xitang and Silver Cups made by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Zhu Bishan are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national treasures, and they put Jiaxing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craftsmanship on par with(与</a:t>
            </a: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平分秋色) that of Jiangsu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Hangzhou.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Since ancient times, Jiaxing has been known for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numer-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There is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this disease to run in families.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The problem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two main issues.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最近十年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我们目睹了信息技术在社会的不同部门逐渐融合的复杂过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程。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由于信息技术涵盖了多个方面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因此不能把它概念化地归结为机器。</a:t>
            </a:r>
            <a:endParaRPr lang="zh-CN" altLang="en-US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ous scholars, and this tradition has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the present day. It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became known as a place of cultural relics in the Song Dynasty,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even the common people were well-educated. Their cloth-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was known to be beautiful. It was said that even in a village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just three houses, the classics would be sure to be found.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worked in the fields, yet they made sure their children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well-educated.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Yingjie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Foreign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guages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2017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(262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South Lake: Classic Jiangnan Water Town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South Lake, which is located in the southeastern section of Jiax-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City, not only boasts about its breathtaking landscape, but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also a witness to an important period of history. This place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also known as Luwei Pond, Machang Lake, and Biaohu </a:t>
            </a:r>
            <a:endParaRPr lang="zh-CN" altLang="en-US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Lake during the Three Kingdoms Period. The lake is divided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two sections, one to the west and the other to the east, and to-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gether, they look like two mandarin ducks with their necks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crossed over each other. In ancient times, this lake was indeed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 where mandarin ducks lived, hence, it had another name: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Mandarin Duck Lake. Beginning in the Song Dynasty, South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Lake in Jiaxing, West Lake in Hangzhou, and Xuanwu Lake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Nanjing were collectively known as the “Three Great Lakes” </a:t>
            </a:r>
            <a:endParaRPr lang="zh-CN" altLang="en-US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Jiangnan Region, and they became popular tourist attractions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many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South Lake covers an area of over 53 hectares, and there are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two artificial islands in the lake. One of them is Huxin Island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(island at the heart of the lake), which is located in the center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lake and has a collection of ancient buildings, and the most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notable is Yanyu Pavilion(pavilion of mist and rain). The build-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ings, closely situated and picturesquely arranged, make the is-</a:t>
            </a:r>
            <a:endParaRPr lang="zh-CN" altLang="en-US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land look like a sparkling gem that has been inset into the lake.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other island is located in the northeastern part of the lake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is the site of the Cangsheng Shrine (also known as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“Lesser Yanyu Pavilion”).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early August, 1921, the First National Congress of the CPC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concluded on a pleasure boat in South Lake. It was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 where the CPC was formally established. Thus, the Chi-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Revolution set sail from South Lake, and Jiaxing became </a:t>
            </a:r>
            <a:endParaRPr lang="zh-CN" altLang="en-US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birthplace of the CPC.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Spirit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Boat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Yingjie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Foreign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Lan-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guages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2017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(292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word “boasts” in the first paragraph means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brags　　B. has　　C. talks about　　D. exaggerates</a:t>
            </a:r>
            <a:endParaRPr lang="zh-CN" altLang="en-US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Which of the followings does not form part of the breathtak-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landscape of South Lake?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Mandarin Duck Lake.　　B. Huxin Island.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Yangyu Pavilion.　　　　D. Cangsheng Shrine.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Why did South Lake become the birthplace of the CPC?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it not only boasts about its breathtaking landscape, </a:t>
            </a:r>
            <a:endParaRPr lang="zh-CN" altLang="en-US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but it also witnessed an important period of history.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the Chinese Revolution set sail from South Lake.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Jiaxing is one of the most important cities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Delta Region of the Yangtze River.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it was the place where the CPC was formally estab-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lished.</a:t>
            </a:r>
            <a:endParaRPr lang="zh-CN" altLang="en-US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What rhetorical device is used in the sentence (in paragraph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2) “The buildings, closely situated and picturesquely arranged,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make the island look like a sparkling gem that has been inset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lake” 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Simile.　　B. Metaphor　　C. Metonymy.　　D. Personi-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fication.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Why is South Lake known as the classic Jiangnan water 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这两个转变对现代信息技术传播起到了决定性的作用。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这是当代社会全球化的必然要求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包括科技、工业、商业、教育等。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215248"/>
            <a:ext cx="8316000" cy="290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town?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from the Song Dynasty, South Lake, West Lake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Xuanwu Lake were collectively known as “Three Great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Lakes” in Jiangnan Region.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the First National Congress of the CPC was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cluded on a pleasure boat on South Lake.</a:t>
            </a:r>
            <a:endParaRPr lang="zh-CN" altLang="en-US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it covers a large area of water.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it has the appearance of two mandarin ducks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necks crossed over each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 </a:t>
            </a:r>
            <a:endParaRPr lang="zh-CN" altLang="en-US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522562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Philosophies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060584"/>
            <a:ext cx="8316000" cy="2059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Intellectual Foundations—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Legalism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Taoism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Confucianism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4" name="图片 4" descr="textimage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755439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076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中国古代的主要哲学思想早在先秦时期就已经基本形成,如儒家、道家、法家、墨家等。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通过本文的学习,您就可以用英语向外国人介绍它们了。</a:t>
            </a:r>
            <a:endParaRPr lang="zh-CN" altLang="en-US"/>
          </a:p>
        </p:txBody>
      </p:sp>
      <p:pic>
        <p:nvPicPr>
          <p:cNvPr id="3" name="图片 3" descr="textimage5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0" y="1800000"/>
            <a:ext cx="4284000" cy="3204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There were three most influential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schools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thoughts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history: Legalism, Taoism, and Confucian-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ism. They all aimed at the ideal of peace and harmony but 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approaches were different.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Legalism aimed at the unity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political kingdom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worked for peace and harmony of the empire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Legalists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felt that human nature was selfish and inevitably produced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flicts. Severe laws and punishments were the only means of </a:t>
            </a:r>
            <a:endParaRPr lang="zh-CN" altLang="en-US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bringing them the order and security which they were eager for.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ruler could not rely on moral  virtues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had to control the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by clearly defined rewards and punishments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Anyone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who failed to achieve what he was assigned to do must be pun-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ished. People were to be made “mutual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0responsible” for one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actions, and those who failed to denounce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a law-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breaker were to be considered guilty of the same crime. The Le-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galists believed that if the penalties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were made severe, the </a:t>
            </a:r>
            <a:endParaRPr lang="zh-CN" altLang="en-US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would be forced into complete obedience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and that there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would, in fact, be no penalties but order, unity, peace and har-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mony. Their philosophy was designed to help the ruler in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solidating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his position and power. However, Legalism left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lasting mark on Chinese civilization.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the triumph of Ch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and the imperial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system that Ch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created, it became a vi-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 part of Chinese society, accounting for the highly centralized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state of later times.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endParaRPr lang="zh-CN" altLang="en-US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Directly opposite to Legalism was Taoism which laid stress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individual freedom and “being natural”. Although the politi-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 ideas of Taoism were opposite to Legalism, they aimed 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order for great unity, and a universal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organization of peace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harmony, too. They tried to destroy man-made things in or-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 to achieve greater harmony.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Primitivity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was the ideal of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Taoists, and their expressive term for it was “pu” mean-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literally an uncarved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block of wood.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political ideal of</a:t>
            </a:r>
            <a:endParaRPr lang="zh-CN" altLang="en-US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Taoists was a small state from which the cocks and dogs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nearby state could be heard,and where the people were so sat-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isfied that none had ever bothered to visit the neighboring vil-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lages. Taoism had served as an admirable balance wheel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to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dominant concepts of Chinese culture: the centralization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power which placed sharp limits on human freedom. But in Tao-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ism, the individuals could achieve full self-expression and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intellect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of the Taoists was free to wander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at will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and Education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In recent years, the fast, effective and global communication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knowledge has created a new foundation for cooperation (合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作) and teamwork, both nationally and internationally. The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creasing role played by information technology in the develop-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of society calls for an active reaction to the challenges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information society.</a:t>
            </a:r>
            <a:endParaRPr lang="zh-CN" altLang="en-US"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Between the two extremes of Legalism and Taoism was Confu-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cianism. While the “laws” of Legalism were impersonal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inhuman, and the “nature” of Taoism lacked control, Confu-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cianism took care of both individual needs and social needs. In a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broad sense, Confucianism may be said to be humanism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Confucianism aimed at peace and harmony and its key to solve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 problems was “education”. By Confucian education,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teaching would have no alienation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5, no separation, no clas-</a:t>
            </a:r>
            <a:endParaRPr lang="zh-CN" altLang="en-US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sification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6, no grading, all in all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7, no discrimination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In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fucianism, there were zhong (loyalty), xiao (filial piety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9), li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(ritual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0), yi (righteousness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1), ren (benevolence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2) and ai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(love). The balancing of inner virtues and external polish was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characteristic of the “moderation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3” of Confucian ideas.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If we compare and contrast the three schools of thoughts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“individual freedom and control”, we would find that Taoism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was extremely free, while Legalism was extremely strict with </a:t>
            </a:r>
            <a:endParaRPr lang="zh-CN" altLang="en-US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Confucianism in the middle. On political theory and concepts of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progress, Legalism was the most advanced and directing to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future, while Taoism was reactionary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and returning to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primitive nature with again Confucianism in the middle. Indeed,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moderation and balance were perhaps the major reasons for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final triumph of Confucianism in traditional Chinese history.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ihome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cuhk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hk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050326/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legalismtaoismconf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doc</a:t>
            </a:r>
            <a:endParaRPr lang="zh-CN" altLang="en-US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(600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260892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2860776"/>
            <a:ext cx="8316000" cy="32592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The ruler could not rely on moral virtues but had to control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people by clearly defined rewards and punishments.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统治者不能依靠高尚的品德而应通过明确的奖惩以控制人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民。</a:t>
            </a:r>
            <a:endParaRPr lang="zh-CN" altLang="en-US"/>
          </a:p>
        </p:txBody>
      </p:sp>
      <p:pic>
        <p:nvPicPr>
          <p:cNvPr id="5" name="图片 5" descr="textimage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1692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Through the triumph of Ch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and the imperial system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created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 became a vital part of Chinese society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counting for the highly centralized state of later times.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通过秦朝所取得的胜利和创建的帝国体系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法家思想成为中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国社会的重要组成部分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成为后来高度中央集权制国家产生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的根源。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 Primitivity was the ideal of the Taoists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their expressive </a:t>
            </a:r>
            <a:endParaRPr lang="zh-CN" altLang="en-US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term for it was “pu” meaning literally an uncarved block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wood.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原始状态是道家的理想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他们用以表达的术语是“朴”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字面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意思是一块未经雕琢之木。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661280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913136"/>
            <a:ext cx="8316000" cy="1206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5" name="图片 5" descr="textimage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86928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Which one of the following does not belong to the Chinese ancient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Taoism.　　　　　　　　　　B. Legalism.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Confucianism. 　　D. Materialism.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According to Legalism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if your brother were found guilty of a certain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 would happen to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You would be punished because you were made mutual responsible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crime.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You had nothing to do with the crime committed by your brother.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You should help to capture your brother in order to escape the punish-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You could escape the punishment if you had fled away early.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 were the political ideas of Taoism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Individual freedom and “being natural”.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Great unity and a universal organization of peace and harmony.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Greater harmony.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Primitivity.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According to Confucianism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is/are the key to solve human prob-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lems. </a:t>
            </a:r>
            <a:endParaRPr lang="zh-CN" altLang="en-US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punishment　　　　　　　　B. education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emperor　　 D. law and order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Among the three schools of thoughts in traditional Chinese history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has the characteristic of the “moderation”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Taoism.　　B. Legalism.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Confucianism.　　D. All of above.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Mid-Autumn Festival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Double Ninth Festival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Differences Between Chinese High Schools 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American High Schools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Education System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USA Education System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Cooperative Learning in English Lessons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The Danish government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IT policy report to the Folketing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(Danish parliament) (议会) and annual IT plans of action are 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expression of the fact that the government takes the develop-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of the information society seriously and regards the public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sector as the spearhead (先锋) in selected areas. In this connec-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tion, education is one of the quite central areas.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Only if society works towards a higher level of education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population as a whole and involves the individual citizen in </a:t>
            </a:r>
            <a:endParaRPr lang="zh-CN" altLang="en-US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influential　　account for　　 mutual　　virtue　　universal　   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harmony　　achieve　　rely on　　criticize　　wander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his lack of leadership.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She was one of the most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figures in local politics.</a:t>
            </a:r>
            <a:endParaRPr lang="zh-CN" altLang="en-US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You may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that I shall help you.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Such problems are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feature of old ages.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river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some beautiful countries.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ability to recognize differences between facts and opinions can help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deeper level of understanding in our reading.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cashier was asked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every penny of the money that was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entrusted to him.</a:t>
            </a:r>
            <a:endParaRPr lang="zh-CN" altLang="en-US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They seemed to have a happy life in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nature.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Bill disliked the man immediately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feeling was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Among her many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loyalty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courage and truthfulness.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严刑峻法是实现他们渴望的长治久安的唯一手段。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道家的政治理想是国小民安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鸡犬相闻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老死不相往来。</a:t>
            </a:r>
            <a:endParaRPr lang="zh-CN" altLang="en-US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儒家的“中庸”思想以内修外炼的平衡为特征。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在传统的中国历史上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儒家思想最终获胜的主要原因是中庸和平衡。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215248"/>
            <a:ext cx="8316000" cy="290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Philosophy and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Medicine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Traditional Chinese medicine is based on the concept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universe outlined in the philosophy of Taoism. Taoism is both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religion and a philosophy. Taoists searched for immortality (不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朽) by exploring the use of breathing exercises, meditation (冥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想) techniques, and herbal (药草的) or mineral material, which </a:t>
            </a:r>
            <a:endParaRPr lang="zh-CN" altLang="en-US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had profound influence on the theoretical (理论的)development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traditional Chinese medicine.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Since 600 B.C., Taoists had observed the natural laws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relationship to human beings for thousands of years. This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observation yielded five basic principles: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are natural laws that govern the universe. </a:t>
            </a:r>
            <a:endParaRPr lang="zh-CN" altLang="en-US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·The natural order of the universe is harmonious and organized.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·The universe is dynamic (动态的);change is constant.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·All life is interconnected and interdependent.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·Humans are a part of the universe and are closely connected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environment.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These principles form the foundations for Yin and Yang, </a:t>
            </a:r>
            <a:endParaRPr lang="zh-CN" altLang="en-US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 Elements and Qi. These concepts in turn became the theo-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retical backbone of traditional Chinese medicine.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Yang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The theory of Yin and Yang said that all things have two opposite sides,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 and Yang, which are both opposite and at the same time interdependent.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Anything moving, hot, bright and hyperactive (极度活跃的) is Yang,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anything stagnant, cold, dim and hypoactive is Yin. </a:t>
            </a:r>
            <a:endParaRPr lang="zh-CN" altLang="en-US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The Yin and Yang qualities of things are not absolute but relative, are not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stationary but in constant motion. As an object or person changes, so do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 and Yang components. For example,as night (Yin) fades it becomes day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(Yang), and as Yang fades it becomes Yin. Yin and Yang are therefore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changing into each other as well as balancing each other.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Yin and Yang each have their own areas within the human body. Yin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trols the internal and the lower part of the body; while Yang dominates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external and the upper part. Half of the vital organs (器官) belong to Yin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half to Yang. A healthy person is in a state of harmony and such a state of </a:t>
            </a:r>
            <a:endParaRPr lang="zh-CN" altLang="en-US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harmony is a balance between Yin and Yang. When this balance is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stroyed, we will feel ill and diseases will occur. By correcting the Yin Yang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imbalance, the body can return to a healthy state.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Elements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The concept of Five Elements is an integrated part of Yin Yang Theory.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 Elements are a tool used to explain the physiological (生理的)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pathological (病理的) relationship between the internal organs, their rela-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tionship with the environment, the treatment and the property of herbs.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 Elements are symbolic representations of basic forces.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Huang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life-long education, will Denmark maintain its competitiveness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(竞争力) and develop a labor market which, in the global com-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petition for jobs, is even today under great pressure.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The following strategic (战略性的) targets are an expression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fact that the Ministry of Education is ready to face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challenge.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An IT educational policy must ensure:</a:t>
            </a:r>
            <a:endParaRPr lang="zh-CN" altLang="en-US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states the five elements Wood, Fire, Earth, Metal and Water include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 the phenomena of nature.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The most important part of these forces is their interplay. These forces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teract in specific patterns according to their natural relationships. Each force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has a generative (能生产的) influence on another force and, in turn, is gen-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erated by a different one.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The generative cycle proceeds as follows: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·Wood burns to generate Fire. </a:t>
            </a:r>
            <a:endParaRPr lang="zh-CN" altLang="en-US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·Fire produces ashes, which generates Earth.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·Earth generates Metal, which is mined under the ground.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·When heated, Metal becomes molten, like Water.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·Water promotes growth of plants, making Wood.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By nature, each vital organ of human beings belongs to one of the Five El-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ements. For example, heart and small intestine (肠) are categorized (将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b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分类) as Fire, spleen (脾) and stomach are categorized as Earth, lungs and </a:t>
            </a:r>
            <a:endParaRPr lang="zh-CN" altLang="en-US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large intestine are categorized as Metal, kidneys (肾) and urinary bladder (膀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胱) are categorized as Water, and liver and gallbladder (胆囊) are catego-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rized as Wood.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Using these generative cycles, Chinese doctors were able to explain how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vital organs interact and influence each other. For example, the heart (corre-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sponding to Fire) is the producer of spleen (corresponding to Earth), so when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heart is weakened by a weakening liver (corresponding to Wood),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spleen may also be weakened through the heart. Therapy (治疗) is therefore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 on stimulating or inhibiting certain reactions caused by these Five El-</a:t>
            </a:r>
            <a:endParaRPr lang="zh-CN" altLang="en-US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ements correspondences.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Qi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Qi is a complex concept. Qi literally means breath or air and is the essen-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tially vital energy in all forms of life. There are different forms of Qi. Dis-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tinctive prefix is added to Qi to describe its nature. Qi is both transferable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transmutable (可变形的). For example, digestion extracts Qi from food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then transfers the energy to the body; breathing extracts Qi from air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transfers it to the lungs. These two forms of Qi change in the bloodstream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become human Qi which then moves throughout the body as vital energy. It </a:t>
            </a:r>
            <a:endParaRPr lang="zh-CN" altLang="en-US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the quality, quantity and the balance of Qi that determine the state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health.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Another concept of Qi is often associated with the invisible, intercon-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nected channels called meridians (经络) under the skin. There are 12 main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meridians, six of which are Yin and six are Yang, which form a network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which Qi moves throughout the body. Each meridian is named after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organ or function: lung, kidney, gallbladder, stomach, spleen, heart, small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intestine, large intestine, liver, urinary bladder and pericardium (心包).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N) When the flow of Qi is interrupted along the path of meridian, illness oc-</a:t>
            </a:r>
            <a:endParaRPr lang="zh-CN" altLang="en-US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curs. The symptoms of a diseased organ can be detected through the inter-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connected meridians. A combination of proper diet, exercise, breathing tech-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niques, acupuncture (针灸), and use of herbal medicine help to restore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diseased organ to its original natural function, thereby corrects the imbalance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vital energy.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virtualsciencefair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/2003/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lijam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public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theory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(882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idea of the universe summarized in the philosophy of Taoism </a:t>
            </a:r>
            <a:endParaRPr lang="zh-CN" altLang="en-US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the main foundation of the traditional Chinese medicine.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Yin, Yang, Five Elements and Qi are the main theories to support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medicine.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 order to be immortal, Taoists took such measures as the use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breathing exercises, the application of meditation techniques and the practice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herbal or mineral material.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According to the theory of Yin and Yang, the head is controlled by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Yang.</a:t>
            </a:r>
            <a:endParaRPr lang="zh-CN" altLang="en-US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Six Yin meridians and six Yang ones form a network through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Qi moves throughout the body.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Five Elements can be used to explain the human relationship with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environment.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Large intestine belongs to metal according to traditional Chinese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Five Elements can be used to explain the physiological and patho-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logical relationship between the internal organs.</a:t>
            </a:r>
            <a:endParaRPr lang="zh-CN" altLang="en-US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 quality, the quantity and the balance of Qi determine whether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is healthy or not.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The diseased organ can be restored to its original natural function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proper diet, exercise, breathing techniques, acupuncture and herbal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5618622"/>
            <a:ext cx="8316000" cy="501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Better known in China as “Master Kong” (Chinese: Kongzi), Confu-</a:t>
            </a:r>
            <a:endParaRPr lang="zh-CN" altLang="en-US"/>
          </a:p>
        </p:txBody>
      </p:sp>
      <p:pic>
        <p:nvPicPr>
          <p:cNvPr id="4" name="图片 4" descr="textimage5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4013424"/>
            <a:ext cx="7380000" cy="16051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(现代的,最新的)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qualifications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society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Up-to-date qualifications gained against the background of a high general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level of education in the population will be decisive(决定性的) if Denmark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to maintain competitiveness and its share of the global labor market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society. IT skills and IT understanding are thus central precondi-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for the individual, both now and especially in the future.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The advantage of using information technology is that time-consuming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 routines can increasingly be performed by means of this technology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time can thus be devoted instead to communicating and informing, to the</a:t>
            </a:r>
            <a:endParaRPr lang="zh-CN" altLang="en-US"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cius was a fifth-century B.C. Chinese thinker whose influence upon East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Asian intellectual and social history is immeasurable. As a culturally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　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figure, he has been alternately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deified (神化), dismissed, abused,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 thousands of years by both Asian and non-Asian thinkers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regimes. Given his extraordinary impact on Chinese, Korean, Japanese,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Vietnamese thought, it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so little can be known about Confucius.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tradition that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name — “Confucianism” (Chinese: Rujia) —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ultimately traces itself to the sayings and biographical fragments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text known as the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Analects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(Chinese: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Lunyu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). As to Confucius himself,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scholars disagree about the origins and character of the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Analects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but it re-</a:t>
            </a:r>
            <a:endParaRPr lang="zh-CN" altLang="en-US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mains the traditional source for information about Confucius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life and teach-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ing. Most scholars remain confident that it is possible to extract (提取,引用)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Analects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several philosophical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views that may be safely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this ancient Chinese sage. These are primarily ethical, rather than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analytical — logical or metaphysical (形而上学的) in nature, and include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Confucius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claim that Tian (“Heaven”) is aligned (使结盟,使一致) with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moral order but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upon human agents to actualize its will; his concern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li (ritual propriety) as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through which the family, the state,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world may be aligned with Tian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moral order; and his belief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“contagious” nature of moral force, by which moral rulers spread morality</a:t>
            </a:r>
            <a:endParaRPr lang="zh-CN" altLang="en-US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their subjects, moral parents raise moral children, and so forth.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iep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utm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confucius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(246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Culture and Traditions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has enjoyed a long and rich history. Much of the culture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traditions of China have come down through the ages large-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 unchanged. It is a culture full of beauty, balance, creativity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contrasts. Although visitors to modern China will see the </a:t>
            </a:r>
            <a:endParaRPr lang="zh-CN" altLang="en-US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modern world on the forefront, an abundance of traditional Chi-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culture still permeates (渗透) the lives of Chinese citizens.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Values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philosophy is derived from a combination of several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schools of thought that were developed based on the teachings of scholars,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philosophers and thinkers. The most common sources are Confucianism,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Buddhism and Taoism. Chinese philosophy centers around moral ethics,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benevolence, wisdom, family and harmony. Heavy emphasis is also placed </a:t>
            </a:r>
            <a:endParaRPr lang="zh-CN" altLang="en-US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honoring ancestors. Chinese philosophy values the “internal”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views human desires as less important. These values are applied to all as-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pects of Chinese society.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Although traditional Chinese philosophy values benevolence and coopera-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tion, martial arts is among the traditions associated with Chinese culture.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Chinese have been practicing martial arts for thousands of years. Martial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 is a distinct sport because it helps the development of the mind and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muscles. Martial arts presents a contrast between fierce fighting techniques </a:t>
            </a:r>
            <a:endParaRPr lang="zh-CN" altLang="en-US"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mental cultivation. It also serves as a form of exercise and physical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ditioning to promote health, energy and strength.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art is appreciated all over the world. Chinese artists are skilled in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variety of mediums and techniques including painting and calligraphy. Chi-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paintings are known, admired and respected for their graceful strokes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fine detail. Traditional subjects of Chinese paintings include serene (宁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静的) landscapes and aspects of nature such as plants and animals. Chinese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calligraphy is as well known as other painting techniques. To create works of</a:t>
            </a:r>
            <a:endParaRPr lang="zh-CN" altLang="en-US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calligraphy, artists must possess a sharp eye and a steady hand.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Food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 Chinese people dining is more than just satisfying hunger. In tradi-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tional Chinese culture, food is viewed as a form of art. From the ingredients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 to the preparation techniques, Chinese chefs emphasize the beauty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well as the taste of food. Traditional Chinese culture also emphasizes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medicinal aspects of food. In addition to having visual appeal and delicious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flavoring, Chinese food also seeks to promote health and is used to treat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variety of illnesses.</a:t>
            </a:r>
            <a:endParaRPr lang="zh-CN" altLang="en-US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ehow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_5076891_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(372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What can visitors enjoy when they visit China according to the 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They can enjoy both a modern prosperous China and rich Chinese culture.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They can learn a great deal about Chinese philosophy.</a:t>
            </a:r>
            <a:endParaRPr lang="zh-CN" altLang="en-US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They can enjoy many Chinese foods and arts.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They can learn different kinds of Chinese martial arts, such as Taiji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Qigong.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Where does traditional Chinese philosophy come from?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Long and rich traditions.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 combination of different cultures.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processing of information and the production of knowledge.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This means that the ability to gain an overview (概述,概观) and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 between items of information will be quite central skills. Only with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help can the increasing volume of information be used to meet individ-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ual needs and to increase the speed of decision-making and the production of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knowledge. At the same time, an overview of the potential of information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technology on the part of the user is necessary for its rational use.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It is, therefore, necessary to develop professional skills as well as basic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operating skills. IT skills are obtained mainly through prolonged experience </a:t>
            </a:r>
            <a:endParaRPr lang="zh-CN" altLang="en-US"/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variety of eastern and western values.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 collection of several schools of thought, such as Confucianism, Bud-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dhism and Taoism.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Why is martial arts a different sport?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it symbolizes a contrast between violent fighting skills and men-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 alertness.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it is a form of exercise promoting health.</a:t>
            </a:r>
            <a:endParaRPr lang="zh-CN" altLang="en-US"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it practices your mind and body.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it helps you become more aggressive and boastful.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Why are Chinese paintings known and admired?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they need a sharp eye and a steady hand.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they cost painters much energy.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they require elegant strokes and fine detail.</a:t>
            </a:r>
            <a:endParaRPr lang="zh-CN" altLang="en-US"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there are many natural landscapes in them.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Chinese food mainly focuses on all the following except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satisfying hunger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heavy protein and vitamins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medicinal aspects of food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beauty as well as the taste of food</a:t>
            </a:r>
            <a:endParaRPr lang="zh-CN" altLang="en-US"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5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522562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Kungfu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Introduction to Chinese Kungfu</a:t>
            </a:r>
            <a:endParaRPr lang="zh-CN" altLang="en-US"/>
          </a:p>
        </p:txBody>
      </p:sp>
      <p:pic>
        <p:nvPicPr>
          <p:cNvPr id="4" name="图片 4" descr="textimage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武术不只是踢打蹦跳,其中还蕴含着中国的民族精神和道德观念。对中国武术很感兴趣的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西方人也不少,学习了本课,您可以试着用英语向他们说说中国功夫。</a:t>
            </a:r>
            <a:endParaRPr lang="zh-CN" altLang="en-US"/>
          </a:p>
        </p:txBody>
      </p:sp>
      <p:pic>
        <p:nvPicPr>
          <p:cNvPr id="3" name="图片 3" descr="textimage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6" y="1800000"/>
            <a:ext cx="628860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Brief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Kungfu is a term that has been borrowed into English to refer to Chinese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 arts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According to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legend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Chinese martial arts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originated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during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semi-mythical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Xia Dynasty more than 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000 years ago. It is said the Yel-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low Emperor introduced the earliest fighting systems to China.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earliest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references to Chinese martial arts are found in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Spring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Autumn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An-</a:t>
            </a:r>
            <a:b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nals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5th century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B.C.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where a hand to hand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combat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theory is men-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tioned.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combat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wrestling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system called Jueli is mentioned in the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Classic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Jueli became a sport during the Qin Dynasty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221 B.C.~207 B.C.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Starting from the Tang Dynasty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618~907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Kungfu examination was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implemented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Song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960~1279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Yuan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1206~1368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Dy-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nasties witnessed the climax of Kungfu development. The modern concepts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Kungfu were fully developed by the Ming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1368~1644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Qing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1644~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1912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Dynasties.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Philosophical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influences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ideas associated with Chinese martial arts changed with the evolution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society and over time acquired some philosophical bases from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Zhuangzi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concerning the psychology and practice of martial arts and the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Tao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another Daoist text that contains principles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applicable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to martial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arts. According to one of the classic texts of Confucianism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Zhou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archery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b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and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charioteering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were part of the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six arts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including rites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music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calligraphy and mathematics of the Zhou Dynasty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1122 B.C.~256 B.C.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Daoist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practitioners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have been practicing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Tao Yin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physical exercises sim-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ilar to Qigong from as early as 500 B.C. Also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noted physician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Hua Tuo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composed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the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 Animals Play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④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— tiger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monkey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around 220 A.D.. Daoist philosophy and their approach to health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 have influenced the Chinese martial arts to a certain extent. Direct 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use. Therefore, it is part of the ministry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strategy that the educational sys-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 should be so arranged that pupils and students become used to regarding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as a tool to be used in the learning process.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integration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pedagogic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opportunities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New pedagogic (教学法的) opportunities must be explored and tested,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just as new forms of communication must become established among pupils,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students, teachers and the education sector as a whole. The IT policy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Ministry of Education focuses on research, development and spread, includ-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the creation of frameworks (准则) for the exchange and spread of expe-</a:t>
            </a:r>
            <a:endParaRPr lang="zh-CN" altLang="en-US"/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reference to Daoist concepts can be found in such styles as the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Eight Im-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mortals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⑤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which uses fighting techniques that are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attributed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the charac-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teristics of each immortal.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Shaolin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Shaolin style of Wushu is regarded as among the first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institutionalized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martial arts. The oldest evidence of Shaolin participation in combat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a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stele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from 728 A.D. that gives evidence of a defense of the Shaolin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Temple from robbers around 610 A.D.. Between the 16th and 17th centuries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 fewer than forty sources exist to provide evidence both that monks of </a:t>
            </a:r>
            <a:endParaRPr lang="zh-CN" altLang="en-US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Shaolin practiced martial arts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that martial practice became an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integral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element of Shaolin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monastic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life.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References of martial arts practice in Shaolin appear in various literary styles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late Ming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martial-arts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manuals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military encyclopedias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historical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fiction and poetry. These sources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contrast to those from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Tang period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refer to Shaolin methods of armed combat. This include a skill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which Shaolin monks had become famous —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staff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0. The Ming Gen-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eral Qi Jiguang included description of Shaolin Quan Fa and staff techniques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his book.</a:t>
            </a:r>
            <a:endParaRPr lang="zh-CN" altLang="en-US"/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morality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schools of martial arts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such as the famed Shaolin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monks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often dealt with the study of martial arts not just as a means of self-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defense or mental training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as a system of ethics.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 morality deals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two aspects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morality of deed and morality of mind. Morality of deed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concerns social relations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morality of mind is meant to cultivate the inner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harmony between the emotional mind and the wisdom mind. The ultimate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goal is reaching “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 extremity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2”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where both wisdom and emotions are in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harmony with each other.</a:t>
            </a:r>
            <a:endParaRPr lang="zh-CN" altLang="en-US"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References to the concepts and use of Chinese martial arts can be found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popular culture. Historically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influence of Chinese martial arts can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found in books and in the performance arts specific to Asia. Recently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those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influences have extended to the movies and television that targets a much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wider audience. As a result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Chinese martial arts have spread beyond its eth-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nic roots and have a global appeal.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wikipedia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wiki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martial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619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The earliest references to Chinese martial arts are found in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Autumn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Annals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5th century B.C.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where a hand to hand combat theory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mentioned.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《春秋》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公元前 5 世纪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中最早提到中国武术以及肉搏战理论。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② six arts</a:t>
            </a:r>
            <a:endParaRPr lang="zh-CN" altLang="en-US"/>
          </a:p>
        </p:txBody>
      </p:sp>
      <p:pic>
        <p:nvPicPr>
          <p:cNvPr id="4" name="图片 4" descr="textimage5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六艺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指中国古代儒家要求学生掌握的六种基本才能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礼、乐、射、御、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书、数。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③ Tao Yin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导引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古代的一种健身方法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由意念引导动作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配合呼吸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由上而下或由下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而上地运气。相当于现在的气功或体育疗法。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④ Five Animals Play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五禽戏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是通过模仿虎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鹿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熊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猿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鸟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鹤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五种动物的动作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以保健强身的一</a:t>
            </a:r>
            <a:endParaRPr lang="zh-CN" altLang="en-US"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种气功功法。这是中国古代医学家华佗在前人的基础上创造的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故又称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华佗五禽戏。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⑤ Eight Immortals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八仙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是指民间广为流传的道教八位神仙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铁拐李、汉钟离、张果老、何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仙姑、蓝采和、吕洞宾、韩湘子、曹国舅。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⑥ Traditional Chinese schools of martial arts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such as the famed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Shaolin monks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often dealt with the study of martial arts not just as a means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self-defense or mental training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as a system of ethics.</a:t>
            </a:r>
            <a:endParaRPr lang="zh-CN" altLang="en-US"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传统的中国武术各大流派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如著名的少林和尚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经常研究武术。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他们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不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仅仅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把武术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当作自卫或心理训练的手段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也当作伦理系统进行研究。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2982384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234240"/>
            <a:ext cx="8316000" cy="288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According to the 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was Chinese Kungfu first referred to in 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book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5" name="图片 5" descr="textimage6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190384"/>
            <a:ext cx="5292000" cy="719999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More than 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000 years ago.　　　　　B. 5th century B.C..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221 B.C.~207 B.C..　　D. 618~907.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When did Kungfu make the greatest achievement in its development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In the Tang Dynasty.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 the Ming and Qing Dynasties.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 the Qin Dynasty.    </a:t>
            </a:r>
            <a:endParaRPr lang="zh-CN" altLang="en-US"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 the Song and Yuan Dynasties.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What can be inferred about Hua Tuo from the 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Hua Tuo was not a Daoist practitioner.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Hua Tuo was only a noted physician.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Hua Tuo was a Daoist practitioners as well as a famous physician.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Hua Tuo was either a Daoist practitioner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a noted physician.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rience among pupils, students, teachers and leaders of educational institu-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Finally, IT opens up opportunities for a more individualized form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teaching in which pupils and students themselves can control the learning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process and the teacher is not necessarily present. Teaching has to be orga-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nized in such a way that learners learn to learn and to accept responsibility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their own education. Educational courses based on IT technology can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developed to support everyone, in new and more effective ways, including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specially weak learner groups in the learning of basic skills such as reading, </a:t>
            </a:r>
            <a:endParaRPr lang="zh-CN" altLang="en-US"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We can know from the passage that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literary sources in the Tang Dynasty refer to Shaolin methods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armed combat.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literary sources in the Ming Dynasty do not refer to Shaolin methods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armed combat.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literary sources in the Tang Dynasty do not refer to Shaolin methods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armed combat.</a:t>
            </a:r>
            <a:endParaRPr lang="zh-CN" altLang="en-US"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literary sources around 610 A.D. refer to Shaolin methods of armed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combat.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5. The underlined word “monastic” in paragraph 4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connected with monks　　B. connected with fighting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complex and noisy　　D. simple and quiet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　manual　　staff　　attribute　　principle　　in harmony 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　ultimate　　compose　　propose　　implement　　 in reference to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Almost unconsciously she dressed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note of simplici-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She began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songs when she was very young.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 have nothing to say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incident.</a:t>
            </a:r>
            <a:endParaRPr lang="zh-CN" altLang="en-US"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Her designs will be put on ice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搁置起来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until money is available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 have arranged that one of my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meet you at the airport.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a book which tells you how to do something or how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piece of machinery works.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We adhere to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everyone should be treated fairly.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Our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objective is the removal of all nuclear weapons.</a:t>
            </a:r>
            <a:endParaRPr lang="zh-CN" altLang="en-US"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It was George who first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we dry clothes in that locker.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Most historians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declines to wars and conquests.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中国武术起源于古代的摔跤与搏斗。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该理论最早见于他在1920年出版的《科学和自然》这部著作中。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这些报告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不同于网上的那些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提到他早年艰苦的训练和取得的成就。</a:t>
            </a:r>
            <a:endParaRPr lang="zh-CN" altLang="en-US"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中国武术是中国所特有的一种表演艺术。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368456"/>
            <a:ext cx="8316000" cy="3751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Benefits of Studying Wushu</a:t>
            </a:r>
            <a:endParaRPr lang="zh-CN" altLang="en-US"/>
          </a:p>
        </p:txBody>
      </p:sp>
      <p:pic>
        <p:nvPicPr>
          <p:cNvPr id="4" name="图片 4" descr="textimage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725192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Health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fitness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Wushu is one of the few sports/exercises that one can participate in.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build all the sought-after (很受欢迎的,吃香的) aspects of fitness, name-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ly, all-around strength, flexibility (柔韧性), balance, coordination, stamina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(耐力), reflexes and body awareness — all wrapped up into one fun exciting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package!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defense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Self-defense is one of the first reasons many people will consider when </a:t>
            </a:r>
            <a:endParaRPr lang="zh-CN" altLang="en-US"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taking martial arts classes. In fact,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probably safe to say that most people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believe it is the point of taking such a class. However, Wushu, as a fighting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system, will take many years of practice and repetition before it can serve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self-defense system. And this is true of any martial arts — Chinese,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Japanese, Korean, Brazilian. While the other benefits of taking martial arts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classes (fitness, discipline, challenge, etc.) have immediate results, a martial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arts system takes years of learning before it can be used effectively to fight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with. Self-defense classes, women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in particular, generally have a different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aim from martial arts classes. They try very hard to teach confidence, aware-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ness, confrontation skills and a few simple strikes in a very short period of </a:t>
            </a:r>
            <a:endParaRPr lang="zh-CN" altLang="en-US"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time, in order to make the average person more likely to be able to defend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themselves in case of a physical attack. Journals have shown that a large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number of attacks can be avoided by using good verbal (言语的) and spatial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(空间的) skills and that is what a good self-defense class should focus on.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being said, taking Wushu classes does tend to raise confidence fairly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quickly — which raises awareness — and you are constantly learning tech-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niques that, given enough practice, will be much more effective than any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technique you could learn in a “self-defense” class, as long as you are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willing to put in time. Most Wushu Guan (武术馆) teach the practical appli-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cation for every technique you want to learn, so deciding to take a Wushu </a:t>
            </a:r>
            <a:endParaRPr lang="zh-CN" altLang="en-US"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 for self-defense is fine as long as you are aware of the difference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enjoy the other aspects of practicing it until proficiency (熟练)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reached.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confidence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What may be the most important benefit of martial arts training is the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creased self-confidence one gains while training. How you see yourself 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rectly affects how you carry yourself, and that influences how others see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you. A person with a great deal of self-confidence is more likely to speak up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make his opinions known, more likely to stand up for himself, and less 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 and arithmetic.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Equal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flexible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(灵活的)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Irrespective of (不考虑) age, school background and living place, it must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 ensured that everyone has an opportunity to participate in a broad range of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educational activities. An IT educational policy strategy in this area includes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considerable extension of virtual educational courses and possibilities,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 physical presence is not an initial requirement and where the advan-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tages of courses that are not geographically and temporally(时间上地) limit-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can be realized.</a:t>
            </a:r>
            <a:endParaRPr lang="zh-CN" altLang="en-US"/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likely to let an opportunity pass him by. A high self-confidence is also an ef-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fective form of self-defense, as a person who carries himself with pride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less likely to be chosen as a victim than one who is timidly (胆怯地) creep-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along, hoping no one notices him.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discipline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Learning self-discipline and focus is another reason many people study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Wushu, and a primary reason many parents will place their children in it.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 teaches self-discipline and focus very naturally. It is the side effect of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learning to use our mind to make our body do things that are not always </a:t>
            </a:r>
            <a:endParaRPr lang="zh-CN" altLang="en-US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comfortable. Surely it would not injure your body, and even astonishing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sults would be achieved if you ask more of yourself to do that under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guidance of a trained instructor. In fact, one of the most well-kept secrets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who study Wushu is the feeling of satisfaction that comes from know-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that you have mastery over your body and that anything you set for your-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 have accomplished. That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 healthy understanding that can benefit any-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at any age!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Competitions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Some people love the structure of sports and enjoy training for competi-</a:t>
            </a:r>
            <a:endParaRPr lang="zh-CN" altLang="en-US"/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for the love of challenges. Many people will play all through college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then suddenly find there are no more structured sports offered to them.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may try to get together with friends but find it difficult to keep things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 on an informal basis. Wushu as a sport has been organized for some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and there are both national and international Wushu competitions.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fact, Wushu is on the docket (在考虑中) to become an Olympic sport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be an exhibition sport in the 2008 Beijing games. Competitions are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comprised (由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组成) of floor routines (自由套路) (similar to a gymnas-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tics competition) with empty hands and weapons as well as Sanshou (散手),a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type of sparring (拳击) and are divided by age and levels from beginner to </a:t>
            </a:r>
            <a:endParaRPr lang="zh-CN" altLang="en-US"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master, so anyone who desires can start competing after a few months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training.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Comradeship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When you are surrounded by people with the same interest as you, who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appreciate how hard you are working to make improvements in your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Wushu, a natural comradeship develops. Many of our students actually name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social aspect as one of the main reasons they keep coming back. As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 practitioner (实践者) you do not rely on your teammates to win 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get better, which is up to you and how hard you are willing to train. Howev-</a:t>
            </a:r>
            <a:endParaRPr lang="zh-CN" altLang="en-US"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er, their support is still there and makes learning and growing much more 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joyable.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Martial arts training has so many great benefits covering physical, mental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emotional aspects that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no wonder why it has become one of the most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popular activities for both adults and children. However, it is important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point out that not all martial arts programs will produce the range of benefits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discussed. Programs that teach just combat fighting techniques may not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sult in the desired mental and spiritual benefits so it is important to search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around for the right martial arts training center that will offer the benefits one</a:t>
            </a:r>
            <a:endParaRPr lang="zh-CN" altLang="en-US"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wishes to achieve.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chicagowushu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(916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It will take learners many years to practice Wushu before they can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defend themselves.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Wushu can bring us strength, flexibility, balance, stamina and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stin-ctive reaction as far as fitness is concerned.</a:t>
            </a:r>
            <a:endParaRPr lang="zh-CN" altLang="en-US"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When a lady takes a self-defense class, she will master confronta-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skills and a few simple strikes in a very short period of time.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feeling of his mastery over his body and of his accomplish-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of his goals can benefit anyone at any age when he practices Wushu.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One of the most important benefits of martial arts training is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gained self-confidence while training.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Because there are different levels of competition, anyone who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sires can start competing after a short period of time of training.</a:t>
            </a:r>
            <a:endParaRPr lang="zh-CN" altLang="en-US"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Wushu has become one of the most popular activities for both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adults and children mainly because martial arts training has many benefits.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When we learn to use our mind to make our body do things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not always comfortable, the side effect is self-discipline.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Many college students find there are no more structured sports of-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fered to them, so they try to get together with friends but finally find it diffi-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 to keep things going on an informal basis.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During martial arts training, comradeship makes learning and </a:t>
            </a:r>
            <a:endParaRPr lang="zh-CN" altLang="en-US"/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growing much more enjoyable.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193464"/>
            <a:ext cx="8316000" cy="292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Brief Introduction to Wushu (Chinese Kungfu)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visitors to China are deeply impressed by the enormous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popularity of Wushu in this country. Going out early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morning, they can see people doing this traditional form of ex-</a:t>
            </a:r>
            <a:endParaRPr lang="zh-CN" altLang="en-US"/>
          </a:p>
        </p:txBody>
      </p:sp>
      <p:pic>
        <p:nvPicPr>
          <p:cNvPr id="4" name="图片 4" descr="textimage6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725192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By means of information technology, education can thus be made avail-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able outside of working hours, at the weekend, during working hours in co-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operation between companies and educational institutions, as well as in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completely different part of the country from that in which the teaching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taking place. Education can, in this way, be said to be “unlimited”.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Effective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flexible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structure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organization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N) Today, virtually all educational courses available at foreign educational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institutions compete with corresponding (相应的) Danish courses, just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competition within Denmark for the decreasing numbers of students is ex-</a:t>
            </a:r>
            <a:endParaRPr lang="zh-CN" altLang="en-US"/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ercise barehanded or with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parks and on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open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grounds.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Wushu, which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means “martial arts” and is sometimes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called “Kungfu” abroad, may be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pre-historical times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our ancestors had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wild animals and among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themselves for existence and subsistence. Wushu is a very im-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portant aspect that represents the spirit of Chinese culture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art. According to the philosophy of traditional Chinese </a:t>
            </a:r>
            <a:endParaRPr lang="zh-CN" altLang="en-US"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medicine, Wushu exercises consist of both “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 and “in-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ternal” work, the former meaning movements of the body,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hands and the feet and expressions of the eyes, and the latter be-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related to “the spirit,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vital energy and strength.”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two aspects are combined as movements guided by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　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as to achieve “a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body and mind”.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 is very rich in form and content, encompassing (包含)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hundreds of styles and thousands of routines, each with its own </a:t>
            </a:r>
            <a:endParaRPr lang="zh-CN" altLang="en-US"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special features.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as Wushu is becoming worldwide popular, it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common wish of all Chinese people to watch kungfu competi-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at the Beijing Olympic Games. In 2008 Olympic Games,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 is not an official event nor a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event, but it is al-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lowed to hold an international competition with the permission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Olympic Organizing Committee.</a:t>
            </a:r>
            <a:endParaRPr lang="zh-CN" altLang="en-US"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/2008/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/20061220/011711.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(238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Shaolin Wushu (Shaolin Martial Arts) is one of the most influential types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martial arts, and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named after the Shaolin Temple located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Dengfeng County, Henan Province. It is famous both at home and abroad, as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highly effective method of self-defense and health-building. Combining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both external and internal, and “hard” and “soft” exercises, Shaolin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Wushu involves various methods of fighting techniques, consisting of bare-</a:t>
            </a:r>
            <a:endParaRPr lang="zh-CN" altLang="en-US"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handed boxing and weaponry combat. The Shaolin boxing has compactly (紧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凑地) designed routines (成套动作). Its movements are quick, powerful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flexible — both practical for defense and attack.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most distinctive characteristic of Shaolin boxing is that the practitioner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works on one straight line. It means that his movements of advancing,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treating, turning around, or jumping are restrained on one line. His arms are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kept slightly bent so that he can stretch out to attack or withdraw freely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self defense. Another characteristic of Shaolin Wushu is to maintain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body in perfect balance, as stable as a mountain. The practitioner should </a:t>
            </a:r>
            <a:endParaRPr lang="zh-CN" altLang="en-US"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keep a calm mind but strike with great force and speed. He should be good at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“borrowing” force from the opponent (对手). That is, he should not meet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opponent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strikes head-on, but take advantage of the striker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force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 along with it to bring him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ward off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force of a thousand weights.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practitioner should know how to make feigned strikes (佯攻) and when strik-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ing, hit the vital parts of the opponent. The movements should be as skillful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a cat, the shaking as a tiger, the moving as a dragon, the advancing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lightning and the yelling as thunder.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Shaolin Wushu is a very convenient sport, for the practice does not need a </a:t>
            </a:r>
            <a:endParaRPr lang="zh-CN" altLang="en-US"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large space and is not affected by weather or the kind of weapons used.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are many routines. External exercises include Minor Hong Boxing,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Greater Hong Boxing, Old Hong Boxing and Chang Boxing etc.; for internal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exercises there are Xingyi Boxing and Juji Boxing. Shaolin boxing can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practiced singly or in pairs. The dual routines include: Yaoshou Liuhe Box-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and Kick and Strike Liuhe Boxing.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estudychinese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(351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Why is Shaolin Wushu so famous at home and abroad according to this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it can provide the practitioners with both courage and strength.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it can strengthen the practitioners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bodies and defend them-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selves.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it was passed down from ancient China and should be passed 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it has compactly designed routines.</a:t>
            </a:r>
            <a:endParaRPr lang="zh-CN" altLang="en-US"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 practitioner can withdraw freely for self-defense because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keeps balance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stands on one straight line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keeps his arms slightly bent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yells as loud as thunder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Which of the following statements is true?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pected to become stronger. More Danish companies are now establishing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own training departments with a view to meeting their own needs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adult and supplementary (补充的,额外的) training. Major foreign companies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are also establishing their own virtual training centers. Therefore, there is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 in this area for new ideas, so that educational institutions can continue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be the main suppliers of new qualifications to the labor market and life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general. New forms of organization and co-operation within the educational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 already have consequences for educational institutions, their geo-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graphical coverage and the courses they offer. </a:t>
            </a:r>
            <a:endParaRPr lang="zh-CN" altLang="en-US"/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practitioner should not keep a calm mind.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practitioner should not meet the opponent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strikes head-on.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practitioner should not “borrow” force from the opponent.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practitioner should not know how to make strikes.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phrase “ward off” in paragraph 2 probably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turn aside　　　　　　　　　B. defeat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endure　　D. fight bravely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Which of the following can serve as the best title of this 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Characteristics of Shaolin Wushu.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Different Routines of Shaolin Wushu.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Origin of Shaolin Wushu.</a:t>
            </a:r>
            <a:endParaRPr lang="zh-CN" altLang="en-US"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An Introduction to Shaolin Wushu.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6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3823621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Non-verbal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Communication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Non-verbal Communication</a:t>
            </a:r>
            <a:endParaRPr lang="zh-CN" altLang="en-US"/>
          </a:p>
        </p:txBody>
      </p:sp>
      <p:pic>
        <p:nvPicPr>
          <p:cNvPr id="4" name="图片 4" descr="textimage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由于受到不同地域和文化的影响,世界各国、各民族的肢体语言不尽相同,从本文中您可以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了解到其形成的社会的以及人们心理上的原因。</a:t>
            </a:r>
            <a:endParaRPr lang="zh-CN" altLang="en-US"/>
          </a:p>
        </p:txBody>
      </p:sp>
      <p:pic>
        <p:nvPicPr>
          <p:cNvPr id="3" name="图片 3" descr="textimage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7" y="1800000"/>
            <a:ext cx="4341984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If anyone asks you what are the main means of communication between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people, what will you say?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isn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 catch question.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answer is sim-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ple and obvious. It would almost certainly refer to means of communication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involve the use of words. Speakers and listeners use the means of oral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communication, and writers and readers use the means of written communi-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cation. There is, however, another form of communication which we all use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of the time, usually without knowing it. This is sometimes called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body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language or non-verbal communication (NVC for short).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someone is saying something with which he agrees, the average Euro-</a:t>
            </a:r>
            <a:endParaRPr lang="zh-CN" altLang="en-US"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pean will smile and nod approval. On the other hand, if you disagree with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they are saying, you may frown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shake your head. In this way you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signal your reactions, and communicate them to the speaker without saying 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word. We referred a moment ago to “the average European”, because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body language is very much tied to culture, and in order not to misunder-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stand, or not to be misunderstood, you must realize this. A smiling Chinese,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instance, may not be approving but somewhat embarrassed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Quite a lot of work is now being done on the subject of NVC, which is obvi-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ously important, for instance, to managers, who have to deal every day with </a:t>
            </a:r>
            <a:endParaRPr lang="zh-CN" altLang="en-US"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staff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and have to understand other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feeling. Accordingly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body language is sometimes categorized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into five kinds: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body and facial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gestures;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eye contact;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 body contact or “proximity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”;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④ clothing and physical appearance; </a:t>
            </a:r>
            <a:endParaRPr lang="zh-CN" altLang="en-US"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⑤ the quality of speech.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are expected to understand all those, except perhaps “proximity”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simply means “closeness”. In some cultures this is a cultural fea-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0and not an individual one and it is quite normal for people to stand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close together, or to more or less thrust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their faces into yours when they are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talking to you. In other cultures, this is disliked; Americans, for instance,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always talk about invasion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of their space.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signals are probably common to all of us. If a public speaker (like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professor, for example) is all the time fiddling with a pencil, or with his 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O) It is thus the aim to utilize the opportunity to maintain a geographical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centralization (分散) of the Danish educational system. In further and higher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and in adult and supplementary training, distance teaching can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 to offer education to local communities, where there would not other-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wise be a sufficient population for the establishment of courses.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uvm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publications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/9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#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(887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benefit of using IT is that technology can be used to do time-</a:t>
            </a:r>
            <a:endParaRPr lang="zh-CN" altLang="en-US"/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glasses while he is talking to you, he is telling you quite clearly that he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nervous. A person who holds a hand over his mouth when he is talking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signaling that he is lacking in confidence. If you start wriggling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in your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chairs, looking secretly at your watches or yawning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behind your hands, we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shall soon get the message that I am boring you. We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sure you could make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whole list of such signals — and it might be fun if you did.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 the signals mentioned so far can be controlled. If you are aware that you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doing these things, you can stop. You can even learn to give false signals.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Most public speakers are in fact nervous, but a good speaker learns to hide </a:t>
            </a:r>
            <a:endParaRPr lang="zh-CN" altLang="en-US"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by giving off signals of confidence. Other kinds of NVC, eye contact,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instance, are not so easy to control. Unless you are confessing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intense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love, you can hardly look into someone else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eyes for quite a long time. If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try it,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find they will soon look away, probably in embarrassment.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 already mentioned proximity, so now we will give a brief word about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our last two categories, which concern the way people dress and the way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speak. These are both pretty obvious signals. People may dress  casually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and speak casually, which signals that they are relaxed. Or they can dress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formally and speak formally, showing their tenseness. In fact, non-verbal </a:t>
            </a:r>
            <a:endParaRPr lang="zh-CN" altLang="en-US"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communication can, as the saying goes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7,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speak volumes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estudychinese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(613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210776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462632"/>
            <a:ext cx="8316000" cy="165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That isn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 catch question.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那不是刁难的问题。</a:t>
            </a:r>
            <a:endParaRPr lang="zh-CN" altLang="en-US"/>
          </a:p>
        </p:txBody>
      </p:sp>
      <p:pic>
        <p:nvPicPr>
          <p:cNvPr id="5" name="图片 5" descr="textimage6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41877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Body language or non-verbal communication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NVC for short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身体语言或者非语言交际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简称NVC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3363984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615840"/>
            <a:ext cx="8316000" cy="2504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Traditionally,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is(are) regarded as the means of communica-</a:t>
            </a:r>
            <a:endParaRPr lang="zh-CN" altLang="en-US"/>
          </a:p>
        </p:txBody>
      </p:sp>
      <p:pic>
        <p:nvPicPr>
          <p:cNvPr id="5" name="图片 5" descr="textimage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571984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oral communication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written communication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non-verbal communication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both A and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According to paragraph 2, when a Chinese is smiling, he or she may be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endParaRPr lang="zh-CN" altLang="en-US"/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happy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embarrassed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approving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shy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Which of the following does not belong to non-verbal communication?</a:t>
            </a:r>
            <a:endParaRPr lang="zh-CN" altLang="en-US"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When you understand what the teacher is saying, you show an interested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look.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He glared at his teacher when he was scolded.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bride is always dressed in red on the wedding day in China.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students are asked to hand in their homework early in the morning.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When a listener looks secretly at his watch or yawns behind his hands, 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gives the speaker the message that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what he is saying is uninteresting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what he is saying is interesting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he wants to sleep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he has an important thing to do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phrase “speak volumes” in the last paragraph probably means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speak loudly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express something very clearly with the use of words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express something very clearly without using words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express 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opinion loudly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frown 　　refer to　　involve　　 feature　　 confess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approval 　　embarrass　　give off　　thrust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into　　 staff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 climbed the ladder, heard my dive(跳水) announced, and started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moves that would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air.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her anxiously.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weekend party is an interesting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college life.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 It Really Works!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do Cooperative Learning and Collaborative 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 Differ from the Traditional Approach?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Collaborative Writing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Art of Writing Proposals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Pioneering Spirit of the Revolutionaries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People in Jiaxing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consuming routine work.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According to Denmark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IT report, Denmark will maintain its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compe-titiveness if the society works towards a higher-level and lifelong IT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education for the population.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IT-based educational courses are supposed to provide students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opportunities to control the learning process.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IT policy includes the creation of frames for the exchange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spread of experience among students, teachers and leaders of schools.</a:t>
            </a:r>
            <a:endParaRPr lang="zh-CN" altLang="en-US"/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chairman has also given his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an investigation into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When I said that some people are stupid, I wasn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Arthur seemed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the question.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If there was a cover-up, it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at the very highest levels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government.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man finally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having told a lie to the manager of the hotel.</a:t>
            </a:r>
            <a:endParaRPr lang="zh-CN" altLang="en-US"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Natural gas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less carbon dioxide than coal.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Since Christmas is coming, we need more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our supermarket.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大多数时候我们通常都在不知不觉地使用体态语。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演讲者说话声音颤抖表明他很紧张。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一个优秀的演讲者知道如何通过发出有信心的信号来掩饰自己的紧</a:t>
            </a:r>
            <a:endParaRPr lang="zh-CN" altLang="en-US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张。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人们随意的穿着和言谈通常表明他们是放松的。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215248"/>
            <a:ext cx="8316000" cy="290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Non-verbal Communication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Really Matters in Our Daily Work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There are many well-recognized forms of communicating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without 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even when the main intentional messages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through spoken or written language they are always trans-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mitted or received in non-verbal contexts which may help 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hinder the recipient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接受者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receiving exactly the message </a:t>
            </a:r>
            <a:endParaRPr lang="zh-CN" altLang="en-US"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sender intended. Whether or not the two participants com-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municate effectively depends just as much on their sharing 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understanding of the non-verbal signs as on their having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common vocabulary of words.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kinds of non-verbal signs we easily recognize are facial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expressions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gestures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bodily postures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variations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变化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pitch and tone of voice. Actors are skilled in the strict control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these. They are supported by costumes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stage set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furniture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lighting and so 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the audience must already have learnt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interpret the whole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 any who have attended a Japanese opera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agree. Doctors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like actors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deliberately use many non-ver-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bal signs such as dress. With the transition from preclinical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clinical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临床的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stage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medical students tend to adopt smooth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dark suits along with the stethoscope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听诊器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 doctor is usu-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ally sensitive to the different meanings of receiving patients sit-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ting or standing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getting up to shake hands or to show them to</a:t>
            </a:r>
            <a:endParaRPr lang="zh-CN" altLang="en-US"/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door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of his touch being rude or gentle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realizes that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 anxious mother will more readily hear doom in his pro-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nouncements than will a self-confident one.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the doctor-parent relationship is also influenced by rather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less well recognized non-verbal cues — the spatial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空间的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distance between them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instance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real or symbolic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in which furniture affects this. Some of these non-verbal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factors are well illustrated by a story that the wife of a colleague</a:t>
            </a:r>
            <a:endParaRPr lang="zh-CN" altLang="en-US"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told me in a recent visit to hospital. She herself had been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trained as a nurse and was by no means unsophisticated in med-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ical ways. She was nevertheless frightened and discouraged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than was necessary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almost certainly more than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doctor intended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the non-verbal factors that permeated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渗透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弥漫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whole climate of the clinical interview. The furniture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arranged so that she sat immediately opposite him at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table. It is well known that conversation takes place more easily </a:t>
            </a:r>
            <a:endParaRPr lang="zh-CN" altLang="en-US"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people sit across the corner of a table than opposite each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other. Ultimately a round table was agreed upon.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importance of furniture in establishing dominance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 clear what differences of status exist between people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who come together to converse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is well illustrated by a court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law. Here the judge sits in a special chair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well above the rest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people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has his own door in and out of the court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 does not need to mix with the other members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thus stressing </a:t>
            </a:r>
            <a:endParaRPr lang="zh-CN" altLang="en-US"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aloofness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置身事外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authority. This matter of exits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entrances may seem very slight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sometimes it acquires great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importance.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Returning to my colleague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wife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another non-verbal indica-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of the patient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lower status was the presence of a row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medical students sitting beside the consultant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this emphasized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she was there not only for herself but as an object on which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teach. She would be questioned and interrupted but would not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IT skills and IT knowledge are the important requirements for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dividuals.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Educational courses based on IT can be developed to help both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good learners and weak learners.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Due to an IT educational policy strategy, virtual educational cours-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 and possibilities are provided, where physical presence is not so essential.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New types of organization and co-operation of the educational sys-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 already have important effects on educational institutions.</a:t>
            </a:r>
            <a:endParaRPr lang="zh-CN" altLang="en-US"/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do so herself.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 upset her most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however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was that the doctor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sitting 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table and bending over her notes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questioned her without ev-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 raising his head to look into her face. Now perception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感知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human face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especially mutual eye-to-eye contact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enormous importance in communication. It begins very early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feeding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mother tends automatically to look at the baby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 baby tends automatically to look at her face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 he takes </a:t>
            </a:r>
            <a:endParaRPr lang="zh-CN" altLang="en-US"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nipple into his mouth. Normal babies prefer to look at a pic-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ture of a human face rather than any other target. In contrast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autistic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患自闭症的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children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given the choice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prefer to look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animal faces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enjoy playing with environmental stimuli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as door knobs or electrical switches more than normal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children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social situations their gestures are normal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except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they tend to lower their heads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avoiding their gaze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do not engage in eye-to-eye contact—just as the doctor did </a:t>
            </a:r>
            <a:endParaRPr lang="zh-CN" altLang="en-US"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interview described above.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feeling that face-to-face contact is necessary in under-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standing the person one is talking to is well accepted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rather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less so is the fact that one feels that one is better understood if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other person is or seems to be looking at one.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My informant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account shows many ways in which the doc-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non-verbal communications isolated him from the patient. </a:t>
            </a:r>
            <a:endParaRPr lang="zh-CN" altLang="en-US"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Distance between doctor and patient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real or symbolic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spatial or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psychological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may be helpful in some cases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modern doc-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toring more and more requires cooperation. The witch-doctor 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maybe the more powerful for being kept apart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spatially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dress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habits and reputation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commands the magic which 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uses on behalf of the patient. But in modern medicine the patient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has to do a great deal of the curing himself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especially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area of preventive medicine. Many more subtle clues which </a:t>
            </a:r>
            <a:endParaRPr lang="zh-CN" altLang="en-US"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convey to the patient that his way to health is through domina-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rather than self-reliance linger on in the ordinary clinical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terview. In many cases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because the doctor is not aware of 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power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symbols are working against him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not for him. It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very important that the spatial arrangements between doctor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patient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furniture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equipment and building should all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 cooperation and participation rather than domination.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ncbi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nlm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gov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pmc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articles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PMC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1644201</a:t>
            </a:r>
            <a:endParaRPr lang="zh-CN" altLang="en-US"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901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signs of non-verbal communication include facial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expressions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gestures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postures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changes in pitch and tone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voice.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effective communication between two partici-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pants partly relies on their common understanding of the non-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verbal signs.</a:t>
            </a:r>
            <a:endParaRPr lang="zh-CN" altLang="en-US"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Comparatively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spatial distance is one of the less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noticeable factors that influence doctor-patient relationship.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Sometimes even when the messages are conveyed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spoken or written language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are always transmitted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non-verbal contexts.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 all know that conversation occurs more easily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people sit next to one anther around a table.</a:t>
            </a:r>
            <a:endParaRPr lang="zh-CN" altLang="en-US"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presence of a row of medical students sitting be-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side the consultant shows that the patients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status was lower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the doctors.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In a court of law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judge sits in a special chair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shows the importance of furniture in building up high sta-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fact that the doctor sat at his table bent over her </a:t>
            </a:r>
            <a:endParaRPr lang="zh-CN" altLang="en-US"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 and asked her questions without looking up at her made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 feel upset.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It is vital that cooperation and participation rather than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domination should be expressed through the spatial arrange-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ments between doctor and patient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furniture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equipment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building.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Unlike normal babies who prefer to look at a human </a:t>
            </a:r>
            <a:endParaRPr lang="zh-CN" altLang="en-US"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face rather than any other target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autistic children prefer to look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animal faces.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In further and higher education, distance teaching can provide edu-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cation for local communities, where there would not otherwise be enough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population for a course.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Through information technology, education can thus be made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available outside of working hours in completely different areas of the coun-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123848"/>
            <a:ext cx="8316000" cy="19961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an interesting book entitled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Hidden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Dimension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anthropologist (人类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学家) Edward T. Hall discusses space, how people structure it, and how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space influences communication. </a:t>
            </a:r>
            <a:endParaRPr lang="zh-CN" altLang="en-US"/>
          </a:p>
        </p:txBody>
      </p:sp>
      <p:pic>
        <p:nvPicPr>
          <p:cNvPr id="4" name="图片 4" descr="textimage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655576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“Proxemics” is the term Hall has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 interrelated observations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theories of man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use of space as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elaboration of culture.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use of space with which most of you are familiar is someone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favorite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chair.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is Dad who has a chair which is his, and it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dangerous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anyone else to sit in it. The person who sits in “Dad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chair” without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asking permission seems to be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personal territory.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such an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takes place, we frequently think of the intruder as ill-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mannered. You will even find some people who become quite upset at this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invasion of their private space.</a:t>
            </a:r>
            <a:endParaRPr lang="zh-CN" altLang="en-US"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 place where most of you have observed special treatment of space is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business offices. Office space is usually allotted (分配)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person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position in the structure and on the organization chart. This is such a com-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 occurrence that it receives special attention in office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textbooks.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have noted that private offices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from 600 square feet for senior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　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200 feet for senior assistants, and 75 to 100 square feet for cubi-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cles (小卧室) in an open office space.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leehopkins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(216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Visual elements are a major part of your business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brand identity design. </a:t>
            </a:r>
            <a:endParaRPr lang="zh-CN" altLang="en-US"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keystone of that design is the logo (徽标), but in many cases, the logo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enough to convey all of your brand attributes. A visual vocabulary is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to reinforce and add to the message that is contained in your logo.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company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visual vocabulary consists of the secondary design elements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are used together with your logo to form your brand identity. The visual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vocabulary is composed of font styles, colors, shapes, layout conventions,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backgrounds, photographic library, text treatments and even the type of pa-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 you choose.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These elements should be used consistently throughout your stationery set </a:t>
            </a:r>
            <a:endParaRPr lang="zh-CN" altLang="en-US"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marketing collateral (担保物) and have more advantages than the use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logo and text alone.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elements of your visual vocabulary become a graphic (图形的) lan-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guage, which takes your viewer deeper into your graphics and materials.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add visual interest and continue to tell your business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story. They are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 way that you can communicate about your business with potential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clients and prospects,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aside 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actual words and text about your busi-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Graphics in a visual vocabulary are a method of communication that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more </a:t>
            </a:r>
            <a:endParaRPr lang="zh-CN" altLang="en-US"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quickly understood than text alone. A viewer can absorb the meanings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colors, symbols, photos, shapes and even font types much more quickly than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 reading text. So, in cases where time is very important — when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marketing to busy people, creating motion graphics such as car graphics 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billboards (户外公告牌) is an important consideration.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Adding some visual vocabulary elements to your brand identity makes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communicating with your audience easier, quicker and more emotionally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charged. This gives you a highly effective way to increase your visibility (可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观性) and memorability. When used correctly, they can increase your credi-</a:t>
            </a:r>
            <a:endParaRPr lang="zh-CN" altLang="en-US"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bility as well. They even can help add some personality to your brand identi-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 and can make future marketing materials easier to develop. And, unlike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company logo, you can modify (修正) the visual vocabulary elements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use from time to time to spice up your business communications.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leehopkins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(342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(are) the most important part of a business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brand identity de-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sign.</a:t>
            </a:r>
            <a:endParaRPr lang="zh-CN" altLang="en-US"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Visual elements　　　　　　　　　　B. A visual vocabulary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logo　　D. Both B and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Which of the following elements does not belong to the visual vocabulary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according to the 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Font styles.　　B. Layout conventions.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type of paper. 　　D. The size of paper.</a:t>
            </a:r>
            <a:endParaRPr lang="zh-CN" altLang="en-US"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Graphics are an important way of communication because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viewers can understand them more quickly than by reading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viewers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like reading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graphics can tell clients anything about a company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viewers have more knowledge about visual elements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phrase “aside from” (paragraph 4) most probably means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5481696"/>
            <a:ext cx="8316000" cy="6383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Will Be World Information Power in 15 Years</a:t>
            </a:r>
            <a:endParaRPr lang="zh-CN" altLang="en-US"/>
          </a:p>
        </p:txBody>
      </p:sp>
      <p:pic>
        <p:nvPicPr>
          <p:cNvPr id="4" name="图片 4" descr="textimage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4013424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except　　B. except for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apart from　　D. outside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Which of the following can not be modified as far as a company is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cerned?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Its logo.　　B. Its visual vocabulary. </a:t>
            </a:r>
            <a:endParaRPr lang="zh-CN" altLang="en-US"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Its visual elements.　　D. Its products.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7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41" y="1476000"/>
            <a:ext cx="6842117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11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Reading Strategies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Critical Reading Strategies</a:t>
            </a:r>
            <a:endParaRPr lang="zh-CN" altLang="en-US"/>
          </a:p>
        </p:txBody>
      </p:sp>
      <p:pic>
        <p:nvPicPr>
          <p:cNvPr id="4" name="图片 4" descr="textimage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怎样才能进行积极、有效、深入的阅读呢?那就是:在与作者产生共鸣的同时还要有异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议。因此,批判性阅读至关重要。</a:t>
            </a:r>
            <a:endParaRPr lang="zh-CN" altLang="en-US"/>
          </a:p>
        </p:txBody>
      </p:sp>
      <p:pic>
        <p:nvPicPr>
          <p:cNvPr id="3" name="图片 3" descr="textimage7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38" y="1800000"/>
            <a:ext cx="4270722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Previewing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Learning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Previewing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enables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readers to get a sense of what the text is about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it is organized before reading it closely. This simple strategy includes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seeing what you can learn from the head notes or other introductory material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skimming to get an overview of the content and organization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identify-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rhetorical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situation. </a:t>
            </a:r>
            <a:endParaRPr lang="zh-CN" altLang="en-US"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Contextualizing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historical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biographical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contexts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When you read a 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read it through the lens of your own experi-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ence. Your understanding of the words on the page and their significance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informed by what you have come to know and value from living in a particu-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 time and place.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read critically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need to contextualize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recognize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differences between your contemporary values and attitudes and those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represented in the text.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endParaRPr lang="zh-CN" altLang="en-US"/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understand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remember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The questions are designed to help students understand a reading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respond to it more fully. When you need to understand and use new informa-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 is most beneficial if you write down the questions. Each question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should focus on a main idea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each should be expressed in your own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not just copied from parts of the paragraph.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Reflecting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challenges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beliefs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endParaRPr lang="zh-CN" altLang="en-US"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values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Examining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personal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response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reading might challenge your attitudes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your unconsciously held be-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liefs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your positions on current issues. As you read a text for the first 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mark an X in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margin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at each point where you feel a personal challenge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your attitudes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beliefs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status. Make a brief note in the margin about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you feel or about what created the challenge in the text. Now look 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gain at the places you marked where you felt personally challenged.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Outlining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summarizing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Identifying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ideas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restating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own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Outlining and summarizing are especially helpful strategies for under-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standing the content and structure of a reading selection. Wher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eas outlining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reveals the basic structure of the 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summarizing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synopsizes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a selection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main argument in brief. The key to both outlining and summarizing is be-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able to distinguish between the main ideas and the supporting ideas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examples. 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Ministry of Information Industry plans to build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into a world power in the information industry in 10 to 15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plans to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number of large-scale national electronic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industrial bases in the field of electronic informa-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products manufacturing. These will include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concen-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trated distribution (分布), strong radiation (辐射) roles,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competitive export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At the same time, national electronic </a:t>
            </a:r>
            <a:endParaRPr lang="zh-CN" altLang="en-US"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Summarizing begins with outlining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a summary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recomposes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 a new text. Putting ideas together again — in your own words and in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condensed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form — shows how reading critically can lead to deeper under-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standing of any text.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Evaluating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argument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Testing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logic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credibility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emotional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impact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a critical reader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should not accept anything on face value but to rec-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ognize every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assertion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as an argument that must be carefully evaluated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argument has two essential parts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claim and support. The claim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asserts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conclusion — an idea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 opinion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judgment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a point of view —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writer wants you to accept. The support includes reasons and evidence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give readers the basis for accepting the conclusion. When you assess 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argument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are concerned with the process of reasoning as well as its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truthfulness. At the most basic level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order for an argument to be accept-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support must be appropriate to the claim and the statements must be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consistent 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with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another.</a:t>
            </a:r>
            <a:endParaRPr lang="zh-CN" altLang="en-US"/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Comparing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contrasting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related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Exploring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likenesses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between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understand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Many of the authors we read are concerned with the same issues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approach how to discuss them in different ways.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Fitting a text into an ongo-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dialectic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helps increase understanding of why an author approached a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special issue in a particular way.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endParaRPr lang="zh-CN" altLang="en-US"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salisbury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counseling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critical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strategies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619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3829176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081032"/>
            <a:ext cx="8316000" cy="2038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read critically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need to contextualize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recognize the differences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between your contemporary values and attitudes and those represented in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text. </a:t>
            </a:r>
            <a:endParaRPr lang="zh-CN" altLang="en-US"/>
          </a:p>
        </p:txBody>
      </p:sp>
      <p:pic>
        <p:nvPicPr>
          <p:cNvPr id="5" name="图片 5" descr="textimage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03717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要进行批判性阅读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你需要将事件、活动等融入背景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需要识别当代价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值、 态度与那些在文章中所阐述的之间的差异。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As a critical reader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you should not accept anything on face value but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recognize every assertion as an argument that must be carefully evaluated.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作为一个批判性的读者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你不应该根据表面价值接受任何东西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而是要认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识到对每一个作为论点的断言都必须进行仔细评估。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 Fitting a text into an ongoing dialectic helps increase understanding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why an author approached a special issue in a particular way. </a:t>
            </a:r>
            <a:endParaRPr lang="zh-CN" altLang="en-US"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运用辩证的方法阅读文章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有助于增进理解为什么作者以特定方式处理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一个特别的问题。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2982384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234240"/>
            <a:ext cx="8316000" cy="288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What benefits can previewing bring to readers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5" name="图片 5" descr="textimage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190384"/>
            <a:ext cx="5292000" cy="719999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 general idea of the content of the passage.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An overview of the organization of the passage.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general understanding of stylistic features of the passage.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All of the above.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When you feel personally challenged while reading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 is it advis-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able to do in general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To think deeply of the challenges and make personal comments on them.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To make a brief note in the margin about what you feel about the chal-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lenge.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To mark an X in the margin where you feel a personal challenge.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To read over and over again the places you marked.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How can reading critically bring about deeper understanding of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By writing an outline of the text.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By writing a summary of the text.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By making a brief note in the margin.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By reading it again.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The underlined word “recompose” in the second paragraph of part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probably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A.make calm　　　B. rethink　　　C. rewrite　　　D. reproduce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5. When a critical reader evaluates an argument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should do all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 except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examining whether the support can reasonably draw the conclusion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examining the truthfulness of the claim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examining whether the statements are consistent with one another 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industrial parks will be created to meet special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needs of communication, digital (数字的) audio (音频的)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video products, computer network products, microelectronics,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components, and software.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field of communication operations, China will try hard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 a sound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better service and a healthy market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 number of multinational communication businesses of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international competitiveness will be created. In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 ad-</a:t>
            </a:r>
            <a:endParaRPr lang="zh-CN" altLang="en-US"/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examining his personal response to challenges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issue　　unconscious　　status　　 distinguish　　contrast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contemporary　　reflect on　　enable 　　identify　　be consistent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My promotion brings into question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certain other </a:t>
            </a:r>
            <a:endParaRPr lang="zh-CN" altLang="en-US"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members of staff.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Her actions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sharply with her promises.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 they have said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Parliament will debate the nationalization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next week.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He is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mine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our experiences are completely different.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You should not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wealth with happiness.</a:t>
            </a:r>
            <a:endParaRPr lang="zh-CN" altLang="en-US"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I always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life when listening to Beethoven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symphony.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twins were so much alike that it was impossible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other.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He was on the receiving end in the fight and was knocked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The hot sun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grapes to reach optimum ripeness.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在批判性阅读中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你的当代价值观和态度与文章中所阐述的价值观和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态度之间存在差异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这些差异必须放在上下文中加以辨别。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进行批判性阅读时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你应该识别每个作为论点的断言并认真评估。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基本说来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为了使论点能够被接受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论据必须能够证明你提出的论点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论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证必须相互一致。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你会发现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你的态度、你无意识坚持的信仰或者你对当前问题的立场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在阅读时都会受到挑战。</a:t>
            </a:r>
            <a:endParaRPr lang="zh-CN" altLang="en-US"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2443264"/>
            <a:ext cx="8316000" cy="367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Efficiently by Reading Intelligently</a:t>
            </a:r>
            <a:endParaRPr lang="zh-CN" altLang="en-US"/>
          </a:p>
        </p:txBody>
      </p:sp>
      <p:pic>
        <p:nvPicPr>
          <p:cNvPr id="3" name="图片 3" descr="textimage7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00000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Whether they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project documents, trade journals, blogs,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business books or e-books, most of us read regularly as part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our jobs and to develop our skills and knowledge.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But do you ever read what should be a useful document, yet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fail to gain any helpful information from it? Or, do you have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re-read something several times to get a full understanding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content? </a:t>
            </a:r>
            <a:endParaRPr lang="zh-CN" altLang="en-US"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In this article, we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looking at strategies that will help you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 more effectively. These approaches will help you get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maximum benefit from your reading with the minimum (最小)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effort.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Before you start reading anything, ask yourself why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reading it.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you reading with a purpose or just for pleasure? What do you want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 after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 read it?</a:t>
            </a:r>
            <a:endParaRPr lang="zh-CN" altLang="en-US"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Once you know your purpose, you can examine the resource to see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whether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going to help you. For example, with a book, an easy way of do-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this is to look at the introduction and the chapter headings. The introduc-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should let you know who the book is intended for, and what it covers.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Chapter headings will give you an overall view of the structure of the sub-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ject.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Remember that this also applies to content that you subscribe (订阅) to,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such as journals or magazines.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Deeply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Material</a:t>
            </a:r>
            <a:endParaRPr lang="zh-CN" altLang="en-US"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Where you only need the shallowest knowledge of a subject, you can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skim the material. Here you read only chapter headings, introductions,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summaries.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If you need a moderate level of information on a subject, then you can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scan the text. This is when you read the chapter introductions and summaries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detail. You can then speed reading the contents of the chapters, picking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 and understanding key words and concepts.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Only when you need full knowledge of a subject is it worth studying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 in detail. Here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best to skim the material first to get an overview of </a:t>
            </a:r>
            <a:endParaRPr lang="zh-CN" altLang="en-US"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subject. This gives you an understanding of its structure, into which you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then fit the detail gained from a full reading of the material.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Actively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When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reading a document or a book in detail, it helps if you prac-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tice “active reading” by highlighting (强调) and underlining key informa-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tion, and taking notes as you progress. This emphasizes information in your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mind and helps you to review important points later.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Doing this also helps you keep your mind focused on the material, and 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vanced management system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the new developments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be established.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field of information communication, China will find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tensive applications of electronic information technology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fields of industrial information processing, e-government, and 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commerce. China will also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information technology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transform its traditional industries and establish a fully function-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national information system.</a:t>
            </a:r>
            <a:endParaRPr lang="zh-CN" altLang="en-US"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stops you thinking about other things.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Material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Different types of documents hold information in different places and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different ways, and they have different depths and breadths of coverage.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By understanding the layout of the material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reading, you can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tract the information you want efficiently.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Magazines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Newspapers</a:t>
            </a:r>
            <a:endParaRPr lang="zh-CN" altLang="en-US"/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N) These tend to give a fragmented (零碎的) coverage of an area. They will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typically only concentrate on the most interesting and glamorous (富有魅力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的) parts of a topic — this helps them boost circulation (发行)! As such, they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will often ignore less interesting information that may be essential to a full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understanding of a subject, and they may include low value content to “pad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out” (拉长) advertising.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O) The most effective way of getting information from magazines is to scan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table of contents or the index and turn directly to interesting articles. If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find an article useful, then cut it out and file it in a folder specifically </a:t>
            </a:r>
            <a:endParaRPr lang="zh-CN" altLang="en-US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covering that sort of information. In this way you will build up sets of related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articles that may begin to explain the subject.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Individual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Articles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are three main types of article in magazines and newspapers: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P) News Articles — these are designed to explain the key points first,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then flesh these out(使有血有肉) with details. So, the most important infor-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mation is presented first, with information being less and less useful as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article progresses.</a:t>
            </a:r>
            <a:endParaRPr lang="zh-CN" altLang="en-US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Q) Opinion Articles — these present a point of view. Here the most impor-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tant information is contained in the introduction and the summary, with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middle of the article containing supporting arguments.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R) Feature Articles — these are written to provide entertainment or back-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ground on a subject. Typically the most important information is in the body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text.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S) If you know what you want from an article and recognize its type, you can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get information from it quickly and efficiently.</a:t>
            </a:r>
            <a:endParaRPr lang="zh-CN" altLang="en-US"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Own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T) When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reading a document or a book,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easy to accept the writer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structure of thought. This means that you may not notice when important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has been left out, or that an irrelevant detail has been included.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U) An effective way to combat this is to make up your own table of contents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 you start reading. Ask yourself what sections or topics you are expect-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to see in this document and what questions you want to have answered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 the end of the text.</a:t>
            </a:r>
            <a:endParaRPr lang="zh-CN" altLang="en-US"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V) Although doing this before you start reading the document may sound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like a strange strategy,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useful because it helps you spot holes in the au-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argument. Writing out your own table of contents also helps you ad-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dress your own questions, and think about what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expecting to learn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text.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Glossaries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(汇编,集注)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Technical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Documents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W) If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reading large amounts of difficult technical material, it may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useful to use or compile a glossary. Keep this beside you as you read. </a:t>
            </a:r>
            <a:endParaRPr lang="zh-CN" altLang="en-US"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X)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also useful to note down the key concepts in your own words, and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 to them when necessary.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mindtools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rdstratg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(918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Reading effectively means getting the greatest benefit from your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with the least effort.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We should make sure what we want to know before we start read-</a:t>
            </a:r>
            <a:endParaRPr lang="zh-CN" altLang="en-US"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An easy way to know the main idea of a book is to look at the intro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-duction and the chapter headings first.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If we need full knowledge of a subject, we should read the text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detail.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Active reading means focusing on the most important information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taking notes as you read.</a:t>
            </a:r>
            <a:endParaRPr lang="zh-CN" altLang="en-US"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If you need a moderate level of information while reading, you can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read through the text quickly but not very carefully.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We can improve the circulation of magazines and newspapers by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focusing on the most interesting parts of a topic.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Entertainment or background on a subject is offered to readers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feature articles.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Making up your own table of contents is an effective way to fight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against the missing of important information before you start reading.</a:t>
            </a:r>
            <a:endParaRPr lang="zh-CN" altLang="en-US"/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It may be beneficial to use or compile a word list if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read-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 great number of challenging technical books.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Ministry of Information Industry has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major topics for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further study. These topics include the development trends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in the next 5 to 10 years, analysis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development of the 3rd generation mobile telecommunication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(电信), the development of the digital TV industry, the devel-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opment of the software and integrated circuits (集成电路)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dustries, and communication laws,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and management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systems for the new period. </a:t>
            </a:r>
            <a:endParaRPr lang="zh-CN" altLang="en-US"/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658656"/>
            <a:ext cx="8316000" cy="246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Strategies VS Reading Skills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simplest terms,the instruction of reading skills usually focus-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 on word identification and the instruction of reading strategy </a:t>
            </a:r>
            <a:endParaRPr lang="zh-CN" altLang="en-US"/>
          </a:p>
        </p:txBody>
      </p:sp>
      <p:pic>
        <p:nvPicPr>
          <p:cNvPr id="4" name="图片 4" descr="textimage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90384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focuses on creating meaning. Reading skills generally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　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 categories (种类), including word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fluency, vocabu-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lary, comprehension and study skills. Many times, when readers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learn these skills, they learn them in isolation (隔离,孤立)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most cases they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unsure when or why to use one skill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 in a real reading situation.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reading strategy can be described as any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process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getting meaning from context. Good reading instruction should </a:t>
            </a:r>
            <a:endParaRPr lang="zh-CN" altLang="en-US"/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teach readers to use reading skills in the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thinking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strategies described above. For example, when a reader is taught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word identification skill, he/she should be taught to use many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different contexts to predict what should come next, to examine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visual qualities of the word, to confirm or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pre-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diction and then to move 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Good reading teachers should not only introduce appropriate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skills to students but also present them within the con-</a:t>
            </a:r>
            <a:endParaRPr lang="zh-CN" altLang="en-US"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 of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strategies. The critical thinking strategies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predicting, confirming, monitoring, reflecting and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must be brought to a conscious level in the readers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mind. Then,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providing readers with a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“toolbox” of procedures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making each reader responsible for choosing an appropriate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strategy, students will be more actively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their own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comprehension and self-correction.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Marking Your Textbook</a:t>
            </a:r>
            <a:endParaRPr lang="zh-CN" altLang="en-US"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is an active process. Marking or annotating (给</a:t>
            </a: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做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注释/评注) a text is your response to what you are reading,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 might prove valuable to you later as you begin to organize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plan your essay. Marking a text is not the same thing as high-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lighting or underlining words. Marking a text is your way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discovering what you find important, what you want to explore,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and/or what puzzles you about a text.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Think of this process as having a dialogue with a text. Although </a:t>
            </a:r>
            <a:endParaRPr lang="zh-CN" altLang="en-US"/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text cannot speak verbally(口头地), the written words can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communicate — sometimes the meaning is clear, while at other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times it is not. As you underline the words and sentences, make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 in the margins, and raise questions, you are keeping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written record of your dialogue with the text. If you don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record your reactions, the wonderful, insightful ideas or impor-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tant questions you have while reading may be lost. If you anno-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tate (注释,注解) a text, you can return to it later to rethink what </a:t>
            </a:r>
            <a:endParaRPr lang="zh-CN" altLang="en-US"/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consider important.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Annotating a text is a technique to help you become a more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thoughtful reader. Think of marking up your text as the begin-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ning of your dialogue with a text, which will lead you to an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tended writing project. In this dialogue, you will be doing most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work because as you ask questions, bring up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inconsisten-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or try to explore ideas more deeply, you have to rely on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text and your reasoning to respond to your inquiry. What </a:t>
            </a:r>
            <a:endParaRPr lang="zh-CN" altLang="en-US"/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seemed so puzzling the first time around may make more sense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subsequent readings, or you may discover why a particular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seems so important to you. Clearing up one point may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lead to another question or to a conclusion. Class or small group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discussions may give you insights or raise more questions 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spark (激发) an interest in something you had not noticed be-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fore. This is an exciting process. Marking up your text is an es-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sential part of the process. Thinking about and reviewing your </a:t>
            </a:r>
            <a:endParaRPr lang="zh-CN" altLang="en-US"/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annotations can be extremely important as you move on to more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extended and sustained (支撑的) writing.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csupomona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/~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lrc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crsp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handouts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textbook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(347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Marking a text while reading is regarded as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gov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newsletters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/2004/200411/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2004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1130_17758.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(262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 verbal dialogue with the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an organization of the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 reader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response to the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 modification of the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order to record your dialogue with a text, you can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underline the words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make notes in the margins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put forward questions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All of the above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purpose of marking a text is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show that you are hard-working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remind you of the important parts during the later reading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indicate that you have read the 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make your book more beautiful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word “inconsistencies” in the third para-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graph probably means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disagreement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indifference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incontinence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inconvenience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Which of the following is not true about class discussions?</a:t>
            </a:r>
            <a:endParaRPr lang="zh-CN" altLang="en-US"/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They may give you insights.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They may raise more questions.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They may make the class noisy.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They may stimulate your interest.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5265743"/>
            <a:ext cx="8316000" cy="854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12</a:t>
            </a:r>
            <a:endParaRPr lang="zh-CN" altLang="en-US"/>
          </a:p>
        </p:txBody>
      </p:sp>
      <p:pic>
        <p:nvPicPr>
          <p:cNvPr id="4" name="图片 4" descr="textimage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16920"/>
            <a:ext cx="7380000" cy="3448823"/>
          </a:xfrm>
          <a:prstGeom prst="rect">
            <a:avLst/>
          </a:prstGeom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Chemistry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122064"/>
            <a:ext cx="8316000" cy="2997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Printing in Ancient China</a:t>
            </a:r>
            <a:endParaRPr lang="zh-CN" altLang="en-US"/>
          </a:p>
        </p:txBody>
      </p:sp>
      <p:pic>
        <p:nvPicPr>
          <p:cNvPr id="4" name="图片 4" descr="textimage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816920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中国古代“四大发明”为人类社会生活带来了革命性的变化,是中国人对世界文明的伟大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贡献。本单元将带您一起了解火药、指南针、造纸术、印刷术这“四大发明”。</a:t>
            </a:r>
            <a:endParaRPr lang="zh-CN" altLang="en-US"/>
          </a:p>
        </p:txBody>
      </p:sp>
      <p:pic>
        <p:nvPicPr>
          <p:cNvPr id="3" name="图片 3" descr="textimage7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85" y="1800000"/>
            <a:ext cx="3788429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Printing is a technique with a long history. The technique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 are discussing includes both block printing and movable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type printing.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Block printing was probably invented between the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Sui and Tang Dynasties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based on the technique of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transferring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b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texts and pictures cut in relief on seals and stone pillars to other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surfaces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technique was developed in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Spring and Au-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tumn and Warring States periods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invention of paper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improvement of ink led to the development of block printing.</a:t>
            </a:r>
            <a:endParaRPr lang="zh-CN" altLang="en-US"/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process of block printing started with the cutting of wood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 blocks. The text was first written in ink on a sheet of fine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then the written side of the sheet was applied to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smooth surface of a block of wood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coated with a paste that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tained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ink of the text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;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thirdly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engraver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cut away the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 areas so that the text stood out in relief and in reverse.</a:t>
            </a:r>
            <a:r>
              <a:rPr lang="zh-CN" altLang="en-US" sz="2010" kern="0" spc="988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make a print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wood block was inked with a paintbrush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sheet of paper was spread on it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then brushed with a clean </a:t>
            </a:r>
            <a:endParaRPr lang="zh-CN" altLang="en-US"/>
          </a:p>
        </p:txBody>
      </p:sp>
      <p:pic>
        <p:nvPicPr>
          <p:cNvPr id="3" name="图片 3" descr="textimage8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59" y="4151609"/>
            <a:ext cx="3810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 technology has made deep changes in mathematics at non-ele-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mentary levels since several years ago. It is good to remember what some au-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thors say: “Computers are transforming the way mathematicians discover,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prove and communicate ideas.” “Computers and computation have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changed the entire modern world, but their effects in the fields of sciences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engineering have been especially deep.” Many of the problems related </a:t>
            </a:r>
            <a:endParaRPr lang="zh-CN" altLang="en-US"/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brush on its back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leaving an image when the paper was re-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earliest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extant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work from block printing in China is the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Jin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Diamond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Sutra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printed in 868 during the Tang Dy-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nasty. In the Five Dynasties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907~960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period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government-run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cultural institutions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engraved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printed ancient classics on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large scale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non-governmental publishing was also quite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popular. In the Song Dynasty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Buddhist work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Zang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endParaRPr lang="zh-CN" altLang="en-US"/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Tripitaka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was printed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 total of 130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000 wood blocks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engraved for the project. The technique of block printing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first spread to Japan and Korea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then to Egypt in the 12th centu-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to Europe in the 14th century. In Japan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Daranikyo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Sutra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printed in 770 is the oldest extant work from block print-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ing. As block printing was so complicated and difficult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 would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take several years to print a book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engraved blocks had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be stored in a big house.</a:t>
            </a:r>
            <a:endParaRPr lang="zh-CN" altLang="en-US"/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Movable type printing was then invented. Bi Sheng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worker in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printing shop in the Song Dynasty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devoted great efforts to his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invention of movable type printing. The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principle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Bi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vention is the same as that of typeset printing widely used in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20th century. In his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Mengxi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Bitan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Dream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Pool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Essays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Shen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Kuo writes about Bi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movable type printing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first known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movable type system was invented in China by Bi Sheng out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ceramic between 1041~1048. Bi Sheng conceived of a movable </a:t>
            </a:r>
            <a:endParaRPr lang="zh-CN" altLang="en-US"/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type which was made of a mixture of clay and glue and hard-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ened by baking.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composed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texts by placing the types side by side on an iron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plate coated with a mixture of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resin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wax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paper ash. Gen-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tly heating this plate and pressing the types with a smooth plate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ensure they were on the same level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then let the plate cool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that the type was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solidified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and became a piece of print.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 the impression had been made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type could be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detached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endParaRPr lang="zh-CN" altLang="en-US"/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by reheating the plate. Bi Sheng prepared two iron plates to be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used in turn to speed up the whole printing process. He also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prepared different numbers of types for characters according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frequency of use in texts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arranged them in an orderly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to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facilitate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the speed of composing. Shen Kuo noted that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technique was most efficient in printing several hundred 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several thousand copies.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After Bi Sheng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other people invented types cut out of wood. In </a:t>
            </a:r>
            <a:endParaRPr lang="zh-CN" altLang="en-US"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 1313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Wang Zhen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agronomist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of the Yuan Dynasty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printed his work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Shu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Treatise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Agriculture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movable wood types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wrote about his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innovation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in an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pendix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to the treatise.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technique of movable type printing was introduced to Japan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Korea in the 14th century. In the West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German printer Jo-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hannes Gutenberg is credited with the invention of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typographic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b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printing in the mid-15th century.</a:t>
            </a:r>
            <a:endParaRPr lang="zh-CN" altLang="en-US"/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Inventions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Yinke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Author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Pingxing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Translator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Intercontinental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2010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660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5042879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5294736"/>
            <a:ext cx="8316000" cy="825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① Block printing was probably invented between the Sui </a:t>
            </a:r>
            <a:endParaRPr lang="zh-CN" altLang="en-US"/>
          </a:p>
        </p:txBody>
      </p:sp>
      <p:pic>
        <p:nvPicPr>
          <p:cNvPr id="5" name="图片 5" descr="textimage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4250880"/>
            <a:ext cx="5292000" cy="719999"/>
          </a:xfrm>
          <a:prstGeom prst="rect">
            <a:avLst/>
          </a:prstGeom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Tang Dynasties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based on the technique of transferring texts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pictures cut in relief on seals and stone pillars to other sur-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雕版印刷术很可能是隋朝至唐朝之间发明的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这种技术可以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将印章和石柱上浮雕的文字和图片转移到其他表面。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② </a:t>
            </a: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 engraver cut away the blank areas so that the text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stood out in relief and in reverse.</a:t>
            </a:r>
            <a:endParaRPr lang="zh-CN" altLang="en-US"/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雕刻师将木版上的空白部分剔除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这样文字就凸出来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了。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316584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417695"/>
            <a:ext cx="8316000" cy="2702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1. Which of the following statements is not true about block print-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5" name="图片 5" descr="textimage8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37384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The text was written in ink on a sheet of fine paper.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The types were placed side by side on an iron plate coated with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mixture of resin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wax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paper ash.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The written side of the sheet was applied to the smooth surface of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block of wood.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An engraver cut away the blank areas so that the text stood out in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lief and in reverse.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South Lake: Classic Jiangnan Water Town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Philosophy and 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Traditional Chinese Medicine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Culture and Traditions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Benefits of Studying Wushu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Brief Introduction to Wushu (Chinese Kungfu)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Non-verbal Communication 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application of mathematics to other fields have changed because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use of information technology as an instrument. “The perennial debate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 whether mathematics should be taught by mathematicians or by engi-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neers looks increasingly anachronistic (时代错误的,落伍过时的)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light of technological change.” This process seems unchangeable like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fields. “Applied mathematics is and will become more and more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computational.” These quotes and many others make us predict that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next century the mathematical work will change radically on the matters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has been done in past centuries. </a:t>
            </a:r>
            <a:endParaRPr lang="zh-CN" altLang="en-US"/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Non-governmental publishing in the Five Dynasties period was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forbidden　　B. depressed　　C. popular　　D. uncommon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phrase “conceived of” in paragraph 4 most probably means “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used　　　　　　　　　　　　B. printed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composed　　　　D. formed an idea in the mind</a:t>
            </a:r>
            <a:endParaRPr lang="zh-CN" altLang="en-US"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technique of transferring texts and pictures cut in relief on seals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surfaces was developed in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Spring and Autumn and Warring States periods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Sui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Tang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Song Dynasty</a:t>
            </a:r>
            <a:endParaRPr lang="zh-CN" altLang="en-US"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Why did Bi Sheng prepare two iron plates in movable type printing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more types could be put in them.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they could be heated easily.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they could be used for speeding up the printing process.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the types could be arranged in an orderly way.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733505"/>
            <a:ext cx="8316000" cy="3386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Fax machines were a wonderful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that time.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His first speech as President made a strong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his audience.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There are various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dealing with industrial pollution.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all her business affairs before going on holiday.</a:t>
            </a:r>
            <a:endParaRPr lang="zh-CN" altLang="en-US"/>
          </a:p>
        </p:txBody>
      </p:sp>
      <p:pic>
        <p:nvPicPr>
          <p:cNvPr id="4" name="图片 4" descr="textimage8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725192"/>
            <a:ext cx="7380000" cy="1008313"/>
          </a:xfrm>
          <a:prstGeom prst="rect">
            <a:avLst/>
          </a:prstGeom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This is the most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to transmit certain types of data like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electronic mail.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strike has already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factories in nearby provinces.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Please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all the lights are switched off at night.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himself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revolutionary cause of the Chi-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nese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This practice of eating too much sugar always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health prob-</a:t>
            </a:r>
            <a:endParaRPr lang="zh-CN" altLang="en-US"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lems.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Mental illness is a very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disease for many doctors.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1. 中国古代的印刷术包括雕版印刷术和活字印刷术。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由于雕版印刷技术使用起来又难又复杂,所以要花费几年时间才能印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好一本书。</a:t>
            </a:r>
            <a:endParaRPr lang="zh-CN" altLang="en-US"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他根据字在文中的使用频率准备了不同数量的字模。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活字印刷技术在14世纪传入日本和朝鲜。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215248"/>
            <a:ext cx="8316000" cy="290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  <p:pic>
        <p:nvPicPr>
          <p:cNvPr id="4" name="图片 4" descr="textimage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Four Great Inventions of Ancient China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Papermaking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China was the first nation who invented paper. The earliest form of paper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first appeared in the Western Han Dynasty (206 B.C.~8 A.D.), but the paper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generally very thick, coarse and uneven in their texture. It was made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pounded and disintegrated hemp fibers(捣碎、分解的麻质纤维).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 unearthed in a Han tomb in Gansu Province is by far the earliest exist-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ancient paper, tracing back to the early Western Han Dynasty.</a:t>
            </a:r>
            <a:endParaRPr lang="zh-CN" altLang="en-US"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In the Eastern Han Dynasty (25~220), a court official named Cai Lun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made a new kind of paper from bark, hemp, rags, fishnet, wheat stalks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materials. It was relatively cheap, light, thin, durable and more suitable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brush writing.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The art of papermaking spread east to Korea and Japan at the beginning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seventh century (the end of the Sui Dynasty and the beginning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Tang Dynasty). In the eighth century, along with the Silk Road, the Arabian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countries began to learn how to make paper. It took about 400 years for pa-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 to traverse the Arab world to Europe. In the 14th century, many paper </a:t>
            </a:r>
            <a:endParaRPr lang="zh-CN" altLang="en-US"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mills were established in Italy, then the workmanship of papermaking spread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from Italy to the European countries such as Germany. The Italians vigor-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ously produced the material and exported large amounts of it, dominating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European market for many years. In the 16th century, the art of papermak-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appeared in Russia and Holland, and it spread to Britain in the 17th cen-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Before paper was invented, Qin Shihuang, the first emperor in Chinese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history, had to go over 120 kilos of official documents written on bamboo 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wooden strips. With the invention of paper, the popularization of knowledge 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are other signs that go beyond personal opinions. For example, a guide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National Institute of Standards and Technology in the USA lists a to-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 of 110 math programs for mathematical modeling and statistic analysis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are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accessible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scientists and engineers. In a list of 120 math journals,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 found 24 of them that mention information technology as an important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issue. By 7/12/1999, we found 79 electronic journals of math. The web sites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research centers, service centers, and math departments grow in quantity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quality.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Mathematics was a resource for information technology for a long time. </a:t>
            </a:r>
            <a:endParaRPr lang="zh-CN" altLang="en-US"/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has turned into reality. The invention of paper is an epoch-making event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 history.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Printing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Before the invention of printing, dissemination of knowledge depended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either on word of mouth or handwritten copies of manuscripts. Both took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and were liable to errors. Beginning 2,000 years ago in the Western Han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Dynasty, stone-tablet rubbing was in vogue for spreading Confucian classics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Buddhist sutras. This led in the Sui Dynasty to the practice of engraving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texts or pictures on a wooden board, smearing it with ink and then printing </a:t>
            </a:r>
            <a:endParaRPr lang="zh-CN" altLang="en-US"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on pieces of paper page-by-page. This became known as block print-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The first book with a verifiable(可证实的) date of printing appeared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 in the year 868, or nearly 600 years before that happened in Europe. In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Tang Dynasty, this technology was gradually introduced to Korea,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Japan, Vietnam, the Philippines. Yet block printing had its drawbacks. 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boards became useless after the printing was done and a single mistake in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carving could ruin a whole block. From 1041 to 1048 in the Song Dynasty, 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man named Bi Sheng carved individual characters on identical pieces of fine</a:t>
            </a:r>
            <a:endParaRPr lang="zh-CN" altLang="en-US"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clay which he hardened by a slow baking process, resulting in pieces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movable type. When the printing was finished, the pieces of type were put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away for future use. This technology then spread to Korea, Japan, Vietnam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Europe. Later, a German named Johann Gutenberg invented movable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type made of metal from 1440 to 1448.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Gunpowder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The invention of gunpowder had a close relationship with the advanced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 workmanship of smelting industry. People began to know a lot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chemistry knowledge about the nature of different mineral materials during </a:t>
            </a:r>
            <a:endParaRPr lang="zh-CN" altLang="en-US"/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process of smelting operation. With the knowledge, ancient necro-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mancers (巫师) tried to seek the elixir of immortality (长生不老之药) from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certain kinds of ores and fuel. Although they failed to get what they were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looking for, they discovered that an explosive mixture could be produced by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combining sulfur, charcoal, and saltpeter (硝酸钾 ). This mixture finally led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invention of gunpowder although its exact date of invention still 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mains unknown.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Many historical materials indicate that gunpowder first appeared before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Tang Dynasty (618~907). From 300 A.D. to 650 A.D., several recipes </a:t>
            </a:r>
            <a:endParaRPr lang="zh-CN" altLang="en-US"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written about inflammable (易燃的) mixtures. Some historians date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 the invention of gunpowder to 850 A.D. when a Taoist book warned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three specific elixir formulas as too dangerous to experiment.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The military applications of gunpowder began in the Tang Dynasty.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plosive bombs filled with gunpowder and fired from catapults(弹弩) were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 in wars. During the Song and Yuan Dynasties (960~1368), the military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applications of gunpowder became common and some other weapons like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“fire cannon, rocket, missile and fireball” were introduced.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In the Yuan Dynasty (1271~1368), the method of making powder was in-</a:t>
            </a:r>
            <a:endParaRPr lang="zh-CN" altLang="en-US"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troduced to the Arab world and Europe, bringing a series of revolutions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weapon manufacturing, as well as to stratagem and tactics on the battlefield.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Italy the making of gunpowder soon spread to other European coun-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tries, and by the 1350s, it had become an effective weapon on the battlefield.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Compass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Early the Spring and Autumn and Warring States periods (770 B.C.~221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B.C.), while mining ores and melting copper and iron, Chinese people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chanced upon a natural magnetite that attracted iron and pointed fixedly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north. In the Warring States Period (475 B.C.~221 B.C.), after constant im-</a:t>
            </a:r>
            <a:endParaRPr lang="zh-CN" altLang="en-US"/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provement, the round compass came into being. Referred to as a “south-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pointer”, the spoon- or ladle-shaped compass is of magnetic lodestone,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plate is made of bronze(青铜). The circular center represents Heaven,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the square plate represents Earth. The handle of the spoon points south.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spoon is a symbolic representation of the Great Bear. The plate bears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characters which denote the eight main directions of north, north-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east, east, etc. This type of compass has been scientifically tested and found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work tolerably well.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By the time of the Tang Dynasty and the beginning of the Northern Song </a:t>
            </a:r>
            <a:endParaRPr lang="zh-CN" altLang="en-US"/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Dynasty (960~1127), Chinese scholars had devised a way to magnetize iron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needles, by rubbing them with magnetite, and then suspending them in wa-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ter. They also observed that needles cooled from red heat and held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north-south orientation (the earth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axis) would become magnetic. These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refined needle compasses could then be floated in water (wet com-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pass), placed upon a pointed shaft (dry compass) or suspended from a silk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thread, etc. Consequently, they were much more useful for navigation pur-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poses since they were much more portable.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During the Song Dynasty (960~1279), many trading ships were then able</a:t>
            </a:r>
            <a:endParaRPr lang="zh-CN" altLang="en-US"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sail as far as Saudi Arabia without getting lost. The compass was intro-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duced to the Arab world and Europe during the Northern Song Dynasty.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spread of the compass to Europe opened the oceans of the world to travel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led to the discovery of the New World.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chinaesljob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blog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great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(1114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earliest primitive magnetic compass in China was probably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invented during the War States Period.</a:t>
            </a:r>
            <a:endParaRPr lang="zh-CN" altLang="en-US"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Block printing was probably invented in the Sui Dynasty.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papermaking technique was first introduced to Korea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Japan.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Cai Lun used bark, hemp, rags, fishnet, wheat stalks and other ma-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terials to make a new kind of paper.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spread of the compass to Europe had a tremendous impact 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 civilization.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Now, likewise information technology is a resource for mathematics, conse-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quently new mathematics branches appeared or some branches were modi-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fied. Today is studied: Discrete Math, Dynamical Systems, Chaos Theory,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Fractal Geometry, Computational Geometry, Numerical Analysis, Experi-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mental Math, Visual Math, and so 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Everything mentioned before shows that we are witnesses of the raising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methodologies and new forms of communication in mathematical work.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dipmat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unipa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grim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Balderas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PDF</a:t>
            </a:r>
            <a:endParaRPr lang="zh-CN" altLang="en-US"/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invention of gunpowder was closely related to the advanced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 workmanship of smelting industry.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invention of paper made contributions to the popularization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pieces of movable type that Bi Sheng invented were put away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future use.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The earliest existing ancient paper was found in Gansu Province.</a:t>
            </a:r>
            <a:endParaRPr lang="zh-CN" altLang="en-US"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In the 13th century, gunpowder reached the Arab world and then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Europe.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658656"/>
            <a:ext cx="8316000" cy="246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Papermaking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invention of papermaking is a great contribution to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cultural development and international communication.</a:t>
            </a:r>
            <a:endParaRPr lang="zh-CN" altLang="en-US"/>
          </a:p>
        </p:txBody>
      </p:sp>
      <p:pic>
        <p:nvPicPr>
          <p:cNvPr id="4" name="图片 4" descr="textimage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90384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Shang Dynasty, the Chinese had already had their own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written characters, which were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 the “oracle bone”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the words were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 animal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bones or tortoise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shell. During the Warring States Period, bamboo and wooden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plates replaced bones. However, bones, bamboo and wood were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too heavy to carry. Hui Shi, a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had to hire five carriages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carry bamboo and wooden plates which were all 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“books” when he went abroad to teach. </a:t>
            </a:r>
            <a:endParaRPr lang="zh-CN" altLang="en-US"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During the Western Han Dynasty, the noble caste wrote on thin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 made of silk or cotton. It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easy to write and even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painting on this kind of paper. However, it was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pensive, no civilian had the financial power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105 A.D., Cai Lun, a high ranking official in the Eastern Han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Dynasty,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 the knowledge of papermaking in the past,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invented a kind of cheap plant fiber paper, which was made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cortex(树皮), broken fishnets and cloths. Since then, paper has </a:t>
            </a:r>
            <a:endParaRPr lang="zh-CN" altLang="en-US"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been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among common people.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papermaking technique was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Korea and Japan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7th century and the Arab World in the 8th century. In the 12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 century, the Europeans began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this technique.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absolutechinatours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travel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Inventions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(237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Gunpowder, as a pre-eminent representative of science and technology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ancient China, was invented by alchemists. Its ingredients include sulfur,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saltpeter, and charcoal. The invention was made in the Tang Dynasty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improved in the Song Dynasty.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Chinese name for gunpowder is huoyao, which literally means fire drug,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the drug that fires. In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Shennong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Herbal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Han Dynasty,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sulfur and saltpeter were listed as important drugs. The most well-known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 of Chinese medicine, Li Shizhen (1518~1593) of the Ming Dynasty, </a:t>
            </a:r>
            <a:endParaRPr lang="zh-CN" altLang="en-US"/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wrote in his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Bencao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Gangmu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Compendium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Materia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 that it could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cure the infection of the skin and kill pests.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Chinese alchemists failed to turn out an elixir of life, but they did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cumulate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rich knowledge of chemistry. Since they knew that sulfur was quite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chemically active, toxic and inflammable, they mixed it with saltpeter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charcoal before heating. Saltpeter as a strong oxidant would cause partial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combustion (燃烧、氧化) of sulfur, thus reducing its toxicity and inflamma-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bility. This method was called “controlling sulfur” by medical scientist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Sun Simiao (581~682) of the Tang Dynasty in his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Alchemy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While trying to “control sulfur”, Sun found that a mixture of certain 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portions of sulfur, saltpeter and charcoal would result in explosion. When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knowledge was passed to the defense-related handicraft industry,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craftsmen made further studies and tests to find out the best ratios of mix-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tures, thus turning the material into a practical explosive that burned and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ploded in a sealed container.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Northern Song Dynasty, Zeng Gongliang, an engineering expert of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time, recorded three formulas of gunpowder in his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Wujing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Zongyao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pendium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Military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Classics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): one for cannons, another for poisoning smok-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(321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quotations in paragraph 1 are used to tell readers that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computers are very important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information technology has made deep changes in mathematics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information technology is very important in our daily life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mathematics plays an important role in our daily life</a:t>
            </a:r>
            <a:endParaRPr lang="zh-CN" altLang="en-US"/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bombs, and the third for fireballs, with detailed ratios of ingredients.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formulas showed that the proportion of saltpeter was larger than the combi-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nation of sulfur and charcoal, which was similar to the ratios of modern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black powder. In the Northern Song Dynasty, various weapons that used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gunpowder were developed, and the most noted among them was “fire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gun”, which was said to be the initiation of modern firearms. In the 13th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century, the Yuan Empire sent troops on a military expedition to Central 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sia, and gunpowder and firearms thus reached the Arab world and then Eu-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rope. The first European formula of gunpowder was made in 1327.</a:t>
            </a:r>
            <a:endParaRPr lang="zh-CN" altLang="en-US"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Inventions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Yinke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Author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Pingxing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),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Intercontinental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2010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(409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statements is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Gunpowder was invented by militarists in ancient China.</a:t>
            </a:r>
            <a:endParaRPr lang="zh-CN" altLang="en-US"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Gunpowder was invented in the Song Dynasty.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Sun Simiao wrote in his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Bencao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Gangmu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gunpowder could be used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kill pests.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 certain ratio of the mixtures of sulfur, saltpeter and charcoal would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plode in a sealed container.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underlined word “accumulate” in the third paragraph most proba-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to understand something over a period of time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to collect materials to make something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to gradually get more and more knowledge over a period of time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to update the knowledge they had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Why did the Chinese alchemists mix sulfur with saltpeter and charcoal be-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fore heating?</a:t>
            </a:r>
            <a:endParaRPr lang="zh-CN" altLang="en-US"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A.Because this method could increase sulfur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toxicity and inflammability.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this method could help to explode quickly.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this method could cause complete combustion of sulfur.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this method could reduce sulfur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toxicity and inflammability.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Who found out the best proportions of sulfur, saltpeter and charcoal?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Alchemists.　　　　　　　　　　B. Craftsmen.</a:t>
            </a:r>
            <a:endParaRPr lang="zh-CN" altLang="en-US"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An engineering expert.　　D. A medical scientist.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initiation of modern firearms was developed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in the Northern Song Dynasty　　　　　B. in the Tang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in the Han Dynasty　　　 　　D. in the Ming Dynasty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8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13" y="1476000"/>
            <a:ext cx="6559172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13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Finance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</a:t>
            </a:r>
            <a:endParaRPr lang="zh-CN" altLang="en-US"/>
          </a:p>
        </p:txBody>
      </p:sp>
      <p:pic>
        <p:nvPicPr>
          <p:cNvPr id="4" name="图片 4" descr="textimage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由于受次贷危机影响,雷曼兄弟公司出现巨额亏损并导致破产,成为越演越烈的经济危机的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导火线。经济危机不仅严重影响了世界经济的发展,而且也严重影响了人们的生活。</a:t>
            </a:r>
            <a:endParaRPr lang="zh-CN" altLang="en-US"/>
          </a:p>
        </p:txBody>
      </p:sp>
      <p:pic>
        <p:nvPicPr>
          <p:cNvPr id="3" name="图片 3" descr="textimage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46" y="1800000"/>
            <a:ext cx="269690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When the Lehman Brothers declared their bankruptcy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 15th Septem-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ber, 2008, the response of the business world was pied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of them were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anxious about what the bankruptcy would cause while some found it appro-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priate that the big performer on the financial market in the end had to face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consequences of its own stroke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rise of this powerful investment bank started in 1844 and played a pre-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cious role in the financial and commercial industry of the United States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than 15 decades. In 1844 Henry Lehman set up a small dry goods shop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sold groceries to the nearby farmers. Six years later he was joined by  his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probable meaning of the underlined word “accessible” in the sec-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ond paragraph is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useless　　　　B. available　　　　C. useful　　　　D. important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Which of the following is the best title for the article?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Development of Information Technology.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Development of Mathematics.</a:t>
            </a:r>
            <a:endParaRPr lang="zh-CN" altLang="en-US"/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two brothers and they named it Lehman Brothers. Soon after its founding,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Lehman Brothers evolved from merchandising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business to commodities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brokers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traded cotton to farmers. In the year 1898 Lehman Brothers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derwrote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its first public offering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the international steam pump company.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1900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firm became a financer of many top retailers. In the year 1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906 Lehman Brothers shook hands with Goldman Sachs in order to bring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general cigar company to the market.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year 1929 Lehman Corporation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created which was a closed end investment company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year 1975 </a:t>
            </a:r>
            <a:endParaRPr lang="zh-CN" altLang="en-US"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 acquired Abraham &amp; Co. and two years later in 1977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merged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Kuhn, Loeb &amp; Co. to form Lehman Brothers Kuhn Loeb Inc.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Later on in 1984 American Express acquired Lehman Brothers and merged it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Shearson.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But in 1994 Lehman Brothers became independent through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public stock offerings and Lehman Brothers Holding Inc.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③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2003 Lehman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acquired Neuberger Berman for $2.6 billion and in 2007 Lehman Brothers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recorded high revenues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income for the fourth consecutive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year and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highest volume of trade on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London Stock Exchange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 provided a range of equity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fixed income services.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④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 were also a giant in investment banking services and underwriting ser-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vices.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of the poor performance of residential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mortgage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origination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and securitization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business, it might need to restructure its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business portfolio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⑤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 had a portfolio consisting of a bulky share of loan connect-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to the purchasing of real estate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5, but the core business was investment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banking and also financial services to corporations, government institutional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clients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and high net worth individuals. Lehman was the worldwide creator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certain equity and fixed income products. Its distribution aptitude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in eq-</a:t>
            </a:r>
            <a:endParaRPr lang="zh-CN" altLang="en-US"/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uity and fixed income products was based on client-flow business model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mainly focuses on the transaction of the client in the global capital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markets across the world by advising on specified need of the client.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After the biggest accounting scandals faced by the USA in 2002 the Lehman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brothers made a powerful comeback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in the market in asset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management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net investment of $ 27,510,705,524.00 at nominal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interest rates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7.18%. This increased the operating cost of the company but earnings per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share reached $3.20 in 2003.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Entering the PCS business, Lehman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private-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equity business increased nominal discount rate to 8.03% with increased op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erating cost and earnings per share to $4.00 in the year 2004.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2005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 put a huge investment in the subprime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markets with high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operating cost but still made a good amount on their earnings per share of $5.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40.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because of the major investment in the subprime markets its oper-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ating cash was declined.Early in 2007~2008 there was a decline in the prices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property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 market (about 16 to 20 percent) which made the value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property lesser than the loan value outstanding, which was the shattering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brothers. A steep decline in the NPV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of the company made them </a:t>
            </a:r>
            <a:endParaRPr lang="zh-CN" altLang="en-US"/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file bankruptcy on September 15th, 2008.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ukessays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essays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sturdy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investment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php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(618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4210776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4462632"/>
            <a:ext cx="8316000" cy="165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① Some of them were anxious about what the bankruptcy would cause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while some found it appropriate that the big performer on the financial mar-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ket in the end had to face the consequences of its own stroke.</a:t>
            </a:r>
            <a:endParaRPr lang="zh-CN" altLang="en-US"/>
          </a:p>
        </p:txBody>
      </p:sp>
      <p:pic>
        <p:nvPicPr>
          <p:cNvPr id="5" name="图片 5" descr="textimage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3418776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商界中有些人担心破产将会导致的后果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但也有一些人觉得这正合时宜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让金融市场上的这个大玩家最终不得不自食其果。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② In the year 1929 Lehman Corporation was created which was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closed end investment company.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1929年雷曼股份有限公司成立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这是一家封闭型投资公司。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③ But in 1994 Lehman Brothers became independent through public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stock offerings and Lehman Brothers Holding Inc.</a:t>
            </a:r>
            <a:endParaRPr lang="zh-CN" altLang="en-US"/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但在 1994 年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通过公开发行股票和成立雷曼兄弟控股公司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雷曼兄弟公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司成为独立的公司。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④ Lehman Brothers provided a range of equity and fixed income ser-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vices.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雷曼兄弟公司提供一系列股票和固定收益服务。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⑤ However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because of the poor performance of residential mortgage origi-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nation and securitization business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 might need to restructure its business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portfolio.</a:t>
            </a:r>
            <a:endParaRPr lang="zh-CN" altLang="en-US"/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但是由于其住宅按揭贷款和资产证券化业务不佳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可能需要调整其证券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投资组合。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⑥ Entering the PCS business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Lehman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private-equity business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creased nominal discount rate to 8.03% with increased operating cost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earnings per share to $4.00 in the year 2004.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进入个人电脑行业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随着经营成本增加以及2004年每股收益达到4美元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雷曼兄弟公司把私募股权业务的名义贴现率提高到了8.03%。</a:t>
            </a:r>
            <a:endParaRPr lang="zh-CN" altLang="en-US"/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1. What are the reactions to the bankruptcy of the Lehman Broth-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4" name="图片 4" descr="textimage9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Mathematics and Information Technology.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Computers and Information Technology.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Which of the following statements is not true?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author predicts that in the next century the mathematical work will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 greatly.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In the USA, a guide of the National Institute of Standards and Technology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lists 110 math programs for mathematical modeling and statistic analysis </a:t>
            </a:r>
            <a:endParaRPr lang="zh-CN" altLang="en-US"/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Some were worried about the destructive effects while some thought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Lehman Brothers deserved 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Some were worried about the financial world while some thought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Lehman Brothers shameful.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Some were anxious about their own business while some thought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Lehman Brothers a laughing stock.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Some were anxious about the consequences while some thought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Lehman Brothers pitiful.</a:t>
            </a:r>
            <a:endParaRPr lang="zh-CN" altLang="en-US"/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When was the Lehman Brothers officially named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In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1844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Henry Lehman set up a small dry goods shop.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In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1850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Henry Lehman was joined by his two brothers.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In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1898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Lehman Brothers underwrote its first public offering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an international company.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In the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1900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when the firm became a financer of many top retailers.</a:t>
            </a:r>
            <a:endParaRPr lang="zh-CN" altLang="en-US"/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underlined word “merged” in paragraph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separated 　　B. appeared 　　C. cooperated 　　D. combined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How was the business when the company was engaged in the PCS busi-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ness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With increased operating cost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earnings per share were increased.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With rising operating cost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earnings per share were reduced.</a:t>
            </a:r>
            <a:endParaRPr lang="zh-CN" altLang="en-US"/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With declining operating cost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operating cash was increased.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With declining net present value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operating cash was declined.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What is the main cause of its bankruptcy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The poor performance of residential mortgage.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The ineffective financial services.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The huge investment in the subprime markets. </a:t>
            </a:r>
            <a:endParaRPr lang="zh-CN" altLang="en-US"/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The high operating cost with low earnings per share.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945186"/>
            <a:ext cx="8316000" cy="2174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The courts ordered the seizure of all her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As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smoking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my father coughs frequently.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It is said that they suffered huge losses in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crisis.</a:t>
            </a:r>
            <a:endParaRPr lang="zh-CN" altLang="en-US"/>
          </a:p>
        </p:txBody>
      </p:sp>
      <p:pic>
        <p:nvPicPr>
          <p:cNvPr id="4" name="图片 4" descr="textimage9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037176"/>
            <a:ext cx="7380000" cy="908010"/>
          </a:xfrm>
          <a:prstGeom prst="rect">
            <a:avLst/>
          </a:prstGeom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The scheme has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help homeless people.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5. If you insist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 have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meeting off.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6. They advised their client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another company.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7. Great historical achievements often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simple concepts.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8. Your positive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reinforce her actions.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9. 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get there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if you work hard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!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 10. The closure of the mine was the single most important factor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town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150多年来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雷曼兄弟公司在美国金融业和商业中一直起着重要作用。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通过公开发行股票以及成立雷曼兄弟控股公司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雷曼兄弟公司于1994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年成为独立的公司。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雷曼兄弟公司可能需要调整其证券投资组合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因为其住宅按揭贷款和</a:t>
            </a:r>
            <a:endParaRPr lang="zh-CN" altLang="en-US"/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资产证券化业务业绩不佳。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雷曼兄弟公司破产的一个主要原因是它在次贷市场进行了大量的投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资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运营成本高昂。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680440"/>
            <a:ext cx="8316000" cy="243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endParaRPr lang="zh-CN" altLang="en-US"/>
          </a:p>
        </p:txBody>
      </p:sp>
      <p:pic>
        <p:nvPicPr>
          <p:cNvPr id="4" name="图片 4" descr="textimage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037176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Health Care Reform Will Affect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Wallet and Your Life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 the Supreme Court ruled that the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Patient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Protection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Affordable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— “Obamacare” — was constitutional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符合宪法的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many Americans simply wondered how this rul-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would affect their daily lives.</a:t>
            </a:r>
            <a:endParaRPr lang="zh-CN" altLang="en-US"/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Back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Future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some ways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future is already 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many portions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PPACA have already been quietly carried out. The government has stream-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lined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使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合理化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approval process for basic drugs and expanded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prescription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药方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benefit. It has levied a 10% tax on tanning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booths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紫外线保健房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passed several rules that will make it easier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with “pre-existing conditions” to get the lifesaving treatments they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need. For insurance companies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lifetime limits on coverage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price cheating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 host of other cost-cutting measures are now illegal. Slowly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medication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are accessible to scientists and engineers.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Mathematics and information technology interact,and some new mathe-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matics branches appeared.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Information technology is mentioned as an important issue by 20% of 120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electronic journals.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What is the author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attitude towards the information technology?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Positive.　　B. Critical.　　C. Negative.　　D. Pessimistic. </a:t>
            </a:r>
            <a:endParaRPr lang="zh-CN" altLang="en-US"/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is getting cheaper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insurance coverage is getting easier to attain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healthy lifestyle is becoming more attainable.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 can expect that over the next few months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more and more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future will show up. Starting in August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treatments like colonoscopies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结肠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镜检查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mammograms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乳房X线照片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will be free for patients who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open new insurance policies. A few months later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people who make more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$200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000 per year will have to pay an extra 0.9% tax which will help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fund health care.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Hardly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Notice</a:t>
            </a:r>
            <a:endParaRPr lang="zh-CN" altLang="en-US"/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These are little things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increasing changes that most people won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notice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except perhaps occasionally wondering about when medications got cheaper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 why achieving the Snooki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美国女明星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look has gotten more expensive.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But the big transition will arrive in 2014. That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when everyone will either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to get insurance or pay a tax.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funny thing 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creeping socialism probably won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feel much differ-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ent from the current system. Imagine an ordinary middle class family.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mom and dad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who work full 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insurance will still be provided through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work.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still go to the same doctor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pay the same co-pay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head to </a:t>
            </a:r>
            <a:endParaRPr lang="zh-CN" altLang="en-US"/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same hospital when things get worse. Their kids will still get the same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although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be able to take advantage of their parents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health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surance until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26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if they need to.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for grandpa and grandma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if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over 65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still be insured by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Medicare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their lives will largely go on as usual. If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younger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suddenly find themselves without insurance — if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example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grandpa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laid off from his job — they will be able to get health insurance in spite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pre-existing conditions.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Notice</a:t>
            </a:r>
            <a:endParaRPr lang="zh-CN" altLang="en-US"/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what if grandpa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new job doesn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pay much and he can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afford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surance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new law may still cover him. One aspect of PPACA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people who make up to 133% of the poverty line — for a household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two adults and one child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this would be $23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344 — would be eligible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合格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的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Medicaid at no cost. Meanwhile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families that make up to 400%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poverty line — this would be $70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208 — would be eligible for some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 of discounted insurance rate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scaled to their income.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What about Uncle Hank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uninsured rebel with the ponytail and motor-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cycle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assuming he makes more than 400% of the poverty line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endParaRPr lang="zh-CN" altLang="en-US"/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going to face a tough decision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can either get insurance or pay a tax that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will probably be slightly higher than the cost of insurance.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Hank might be able to get insurance through his work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if he can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law will give him another choice — a health insurance exchange. If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cle Hank decides not to pay the health care tax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would likely go to the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pick a plan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set up a direct deposit program to take money from his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paycheck and get an insurance card.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later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if Hank gets into an accident on his bike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his insurance would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cover his trip to the emergency room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as well as his ensuing operation and </a:t>
            </a:r>
            <a:endParaRPr lang="zh-CN" altLang="en-US"/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physical therapy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治疗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Winners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Losers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who wins and who loses under the new insurance program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insur-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ance companies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going to be a mixed bag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On the plus side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will get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millions of new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relatively young customers like Uncle Hank who will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cheap to insure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will add mightily to their coffers. On the opposite side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also get millions of older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low income customers — like grandpa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grandma — who will be expensive to insure. Overall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will probably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make a tidy profit.</a:t>
            </a:r>
            <a:endParaRPr lang="zh-CN" altLang="en-US"/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 poor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chronically 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unemployed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new insurance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program will also be a definite win. Millions of people will be able to afford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basic health care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get diagnostic tests and buy medications. Many will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covered by an expanded Medicaid program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those who aren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will likely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see a steep drop in the cost of insurance.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 average taxpayer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new program will also be a win. Right now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lot of the basic health care in America takes place in emergency rooms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 uninsured people end up when their colds turn into pneumonia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or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treated diabetes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糖尿病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turns into a coma or an amputation. Many of these </a:t>
            </a:r>
            <a:endParaRPr lang="zh-CN" altLang="en-US"/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emergency rooms are already receiving taxpayer dollars. Preventing major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expensive crises while they are small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inexpensive-to-treat problems saves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everyone money.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fact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biggest losers of the new health care program will be folks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like Uncle Hank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who previously didn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worry about health insurance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now have to pay for it. On the other hand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many will now have access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preventative care and basic medical care that were previously unavailable.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dailyfinance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2012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28</a:t>
            </a:r>
            <a:endParaRPr lang="zh-CN" altLang="en-US"/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917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Because of PPACA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cheaper medication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more insurance coverage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healthier lifestyle are becoming more attainable.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Treatments like mammograms will be free of charge for patients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who open new insurance policies.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PPACA doesn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seem to change the current medical care system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people from middle class families.</a:t>
            </a:r>
            <a:endParaRPr lang="zh-CN" altLang="en-US"/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If a person earns more than $200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000 per year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 or she has to pay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 extra tax of $1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800 to help fund health care.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The big change in medication in 2014 is that everyone will either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to buy insurance or pay an additional tax.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According to PPACA the unemployed will profit more from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insurance program.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previously uninsured people will be greatly affected by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policy.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If Hank has got an accident on his bike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his trip to the hospital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ensuing operation and physical therapy would be paid by the insurance com-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pany.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Under the new insurance program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insurance companies will prob-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ably make a big profit.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For the average taxpayers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will get more profit from the new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program.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628272"/>
            <a:ext cx="8316000" cy="249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Mortgage Rates Fall to New Lows Again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Low mortgage rates haven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done much to boost home sales.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Rates have been below 4% for all but one week since early De-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cember. Yet sales of both previously occupied homes and new </a:t>
            </a:r>
            <a:endParaRPr lang="zh-CN" altLang="en-US"/>
          </a:p>
        </p:txBody>
      </p:sp>
      <p:pic>
        <p:nvPicPr>
          <p:cNvPr id="3" name="图片 3" descr="textimage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homes fell in March.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have been some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signs in recent months. January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February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best winter for sales of previously occu-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pied homes in five years. And builders are laying plans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more homes in 2012 than at any other point in the past 3</a:t>
            </a:r>
            <a:r>
              <a:rPr lang="zh-CN" altLang="en-US" sz="3285" kern="0" spc="-659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years. That suggests some see the housing market slowly start-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3" name="图片 3" descr="textimage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188" y="3936029"/>
            <a:ext cx="333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Still, many would-be buyers can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loans or afford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higher down payments required by banks.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Home prices in many cities continue to fall, making those who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afford to buy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about entering the market. And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those who are willing to brave the troubled market, many have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already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lower rates — mortgage rates have been below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5% for more than a year now.</a:t>
            </a:r>
            <a:endParaRPr lang="zh-CN" altLang="en-US"/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Mortgage rates are lower because they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track the yield 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10-year Treasury notes. Slower USA job growth and uncertainty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about how Europe will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its debt crisis have led investors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buy more Treasuries, which are considered safe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demand for Treasuries increases, the yield falls, as bond prices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yields move in opposite directions.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average rate does not include extra fees,known as points,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most borrowers must pay to get the lowest rates. One </a:t>
            </a:r>
            <a:endParaRPr lang="zh-CN" altLang="en-US"/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point equals 1% of the loan amount.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usatoday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money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story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/2012-05-10/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mort-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gage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/54872986/1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(249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For years,serious people have been issuing alarming warnings about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consequences of large budget deficits(预算赤字) — deficits that are over-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whelmingly the result of our ongoing economic crisis. In May, 2009, Niall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Ferguson of Harvard declared that the “tidal wave of debt issuance” </a:t>
            </a:r>
            <a:endParaRPr lang="zh-CN" altLang="en-US"/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would cause USA interest rates to soar. In March, 2011, Erskine Bowles,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co-chairman of President Obama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ill-fated deficit commission, warned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unless action was taken on the deficit soon, “the markets will devastate(毁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灭) us”, probably within two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Well, I guess Mr. Bowles has a few months left. But a funny thing happened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the way to the predicted fiscal crisis: instead of soaring, USA borrowing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costs have fallen to their lowest level in the nation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history. And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not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just America. At this point, every advanced country that borrows in its own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currency is able to borrow very cheaply. </a:t>
            </a:r>
            <a:endParaRPr lang="zh-CN" altLang="en-US"/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failure of deficits to produce the predicted rise in interest rates is telling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 something important about the nature of our economic troubles. Borrow-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costs are so low that, in some cases, investors are actually paying gov-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ernments to hold their money.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 most part, this is happening with “inflation-protected securities”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 bonds whose future repayments are linked to consumer prices so that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vestors need not fear that their investment will be eroded by inflation.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investors are, in a sense, offering governments free money for the next 10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years; in fact,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willing to pay governments a modest fee for keeping 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049749"/>
          </a:xfrm>
          <a:prstGeom prst="rect">
            <a:avLst/>
          </a:prstGeom>
        </p:spPr>
      </p:pic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wealth safe.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Yes, we have a long-run budget problem, and we should be taking steps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address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problem, mainly by reining in health care costs. But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simply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crazy to be laying off schoolteachers and canceling infrastructure (基础设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施) projects at a time when investors are offering zero- or negative-interest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financing.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time to stop paying attention to the alleged wise men who hijacked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our policy discussion and made the deficit the center of conversation.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 been wrong about everything — and these days even the financial mar-</a:t>
            </a:r>
            <a:endParaRPr lang="zh-CN" altLang="en-US"/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kets are telling us that we should be focused on jobs and growth.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nytimes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(345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According to the passage, how was the prediction made by Niall Ferguson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Harvard in May, 2009?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It turned out to be correct.</a:t>
            </a:r>
            <a:endParaRPr lang="zh-CN" altLang="en-US"/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It turned out to be opposite.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It proved to be successful.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It proved to be useful.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What does the author imply as far as Erskine Bowles is concerned?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He will leave his post soon.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He will get promoted soon.</a:t>
            </a:r>
            <a:endParaRPr lang="zh-CN" altLang="en-US"/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He will be ill-fated soon.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He will be arranged to tackle the deficit soon.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Why needn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investors fear that their investment will be reduced by infla-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investors have offered governments free money for 10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serious people have been issuing alarming warnings about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consequences of large budget deficits.</a:t>
            </a:r>
            <a:endParaRPr lang="zh-CN" altLang="en-US"/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the government has taken action on the deficit.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the bonds they have bought are protected from inflation.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word “address” in the sixth paragraph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control　　　　　　　　　B. tackle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write an address　　　　D. deliver a speech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What is the best way for us to deal with the budget problem?</a:t>
            </a:r>
            <a:endParaRPr lang="zh-CN" altLang="en-US"/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Focus on the wise men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warnings on fiscal crisis.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Pay attention to policy discussion.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Pay attention to employment and development.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Make the deficit the center of conversation.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476000"/>
            <a:ext cx="48600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14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Lifestyles in China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Rise of Car-sharing in China</a:t>
            </a:r>
            <a:endParaRPr lang="zh-CN" altLang="en-US"/>
          </a:p>
        </p:txBody>
      </p:sp>
      <p:pic>
        <p:nvPicPr>
          <p:cNvPr id="4" name="图片 4" descr="textimage9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共享经济正在日益影响中国人的生活。从共享充电宝、共享单车发展到共享汽车。虽然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存在种种弊端,但不可否认这些给人们的生活带来了便利。</a:t>
            </a:r>
            <a:endParaRPr lang="zh-CN" altLang="en-US"/>
          </a:p>
        </p:txBody>
      </p:sp>
      <p:pic>
        <p:nvPicPr>
          <p:cNvPr id="3" name="图片 3" descr="textimage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50" y="1800000"/>
            <a:ext cx="5406498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With the fast development of economy in China, people are becoming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wealthy. There are more and more private cars and it seems unlikely that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country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growth in car ownership will stop any time soon. However, severe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air pollution and traffic congestion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have led several large Chinese cities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take actions to stem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rising tide of private cars. For example, six big cities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1645" kern="0" spc="454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including Beijing </a:t>
            </a:r>
            <a:r>
              <a:rPr lang="zh-CN" altLang="en-US" sz="1645" kern="0" spc="454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implemented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license plate control policies.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management strategies such as congestion pricing are widely adopted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stop the rising tide of private cars.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part of the strategies to achieve sus-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tainable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urban mobility, car-sharing can help reduce the number of cars in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cities and meet the increasing demand for personal mobility of the </a:t>
            </a:r>
            <a:endParaRPr lang="zh-CN" altLang="en-US"/>
          </a:p>
        </p:txBody>
      </p:sp>
      <p:pic>
        <p:nvPicPr>
          <p:cNvPr id="3" name="图片 3" descr="textimage9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00" y="3680443"/>
            <a:ext cx="266699" cy="276224"/>
          </a:xfrm>
          <a:prstGeom prst="rect">
            <a:avLst/>
          </a:prstGeom>
        </p:spPr>
      </p:pic>
      <p:pic>
        <p:nvPicPr>
          <p:cNvPr id="4" name="图片 4" descr="textimage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461" y="3680443"/>
            <a:ext cx="266699" cy="27622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Western Philosophers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3877128"/>
            <a:ext cx="8316000" cy="224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 is a Philosopher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4" name="图片 4" descr="textimage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571984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middle class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Car-sharing, one of the fastest growing urban mobility innovations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world-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wide, did not exist in China until 2009, but it is quickly becoming a main-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stream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Chinese cities. The global car-sharing market has an estimated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value of 1 billion USA dollars, with 272% growth in the number of car-shar-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vehicles between 2006 and 2012.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rise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Car-sharing is still emerging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China, and in 2012 there were only two car-</a:t>
            </a:r>
            <a:endParaRPr lang="zh-CN" altLang="en-US"/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 operators (CSOs), with a total of 39 vehicles in Chinese cities. To-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day, the car-sharing network in China has grown to a total of 1,000 vehicles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five active operators in Beijing, Hangzhou, Wuhan, Shenzhen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Changsha.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composition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CSOs in China has evolved from domestic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start-ups that operate independently from the government or established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rental car companies together with municipal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governments, foreign and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domestic vehicle manufacturers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Among these CSOs, Eduo Auto is popular with college students and even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implements a membership system, while Weigongjiao and E-car receive </a:t>
            </a:r>
            <a:endParaRPr lang="zh-CN" altLang="en-US"/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government support and operate only electric vehicles. Weigongjiao, which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means “mini-bus”, creatively uses vending machines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1-like parking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garages with electric vehicle charging infrastructure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Car2Go is the first car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-sharing program supported by a foreign equipment manufacturer (OEM)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emergence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private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Peer-to-peer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(P2P) car-sharing has existed in China for a short period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though it has been operating in North America for more than a decade.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P2P companies provide a platform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for members to rent vehicles owned by </a:t>
            </a:r>
            <a:endParaRPr lang="zh-CN" altLang="en-US"/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members in the network. Car-sharing experts like ZipCar founder,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Robin Chase, regard P2P car-sharing as the next revolution in the car rental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industry, as it can cheaply mobilize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nused resources to provide vehicle 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cess across a wide area. Two of the most notable P2P companies in China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PPZuche and ATZuche.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cities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There are multiple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 challenges facing the car-sharing industry in Chi-</a:t>
            </a:r>
            <a:endParaRPr lang="zh-CN" altLang="en-US"/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na. Cultural preference towards car ownership may make car-sharing less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appealing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 in China than in other countries. It may take time for CSOs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develop an operational scheme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that suits Chinese cities, and for city leaders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create supportive policies such as on-street parking for shared vehicles.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local governments have supported electric vehicle car-sharing 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grams, though most governments are generally unaware of car-sharing as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potential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 sustainable transport solution.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Businesses in China are innovating to create locally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viable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vehicle sharing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programs that may reshape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private vehicle usage in the largest vehicle </a:t>
            </a:r>
            <a:endParaRPr lang="zh-CN" altLang="en-US"/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market in the world. As the industry evolves, support from city governments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 policies such as dedicated parking for shared vehicles and exemp-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to vehicle license restrictions will be vital to the growth of the indus-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try. It is also important for CSOs and researchers to demonstrate the benefits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car-sharing services. If more governments can provide an accommodating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b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policy environment, the rise of car-sharing programs in China could be part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a strategy to make cities more sustainable and livable while minimizing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 ownership.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thecityfix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blog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scales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heshuang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zeng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(613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3363984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3615840"/>
            <a:ext cx="8316000" cy="2504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① As part of the strategies to achieve sustainable urban mobility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sharing can help reduce the number of cars in Chinese cities and meet the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creasing demand for personal mobility of the middle class.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共享汽车是实现中国城市交通可持续发展的远大战略之一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有助于减少</a:t>
            </a:r>
            <a:endParaRPr lang="zh-CN" altLang="en-US"/>
          </a:p>
        </p:txBody>
      </p:sp>
      <p:pic>
        <p:nvPicPr>
          <p:cNvPr id="5" name="图片 5" descr="textimage1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2571984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城市汽车数量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同时满足中产阶级不断增长的个人出行交通需求。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② The composition of CSOs in China has evolved from domestic start-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ups that operate independently from the government or established rental car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companies together with municipal governments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foreign and domestic vehi-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cle manufacturers.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在中国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共享汽车运营商的构成从国内新兴私营企业或知名租车公司发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展成为政府和国内外汽车制造商共同运营。</a:t>
            </a:r>
            <a:endParaRPr lang="zh-CN" altLang="en-US"/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Which of the following problem is mentioned as a result of the rising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number of private cars in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  <p:pic>
        <p:nvPicPr>
          <p:cNvPr id="4" name="图片 4" descr="textimage1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Over-consumption of energy.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Higher infrastructure cost.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More car accidents.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Increasing air pollution.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Which of the following statements is true about the car-sharing market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Really Matters in Our Daily Work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Efficiently by Reading Intelligently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 Strategies VS Reading Skills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Marking Your Textbook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Four Great Inventions of Ancient China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Papermaking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Health Care Reform Will Affect 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从古希腊的苏格拉底、柏拉图、亚里士多德到当代的维特根斯坦、罗素、萨特,西方哲学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家的思想指引着一代又一代人。对于西方哲学家,您有多少了解呢?</a:t>
            </a:r>
            <a:endParaRPr lang="zh-CN" altLang="en-US"/>
          </a:p>
        </p:txBody>
      </p:sp>
      <p:pic>
        <p:nvPicPr>
          <p:cNvPr id="3" name="图片 3" descr="textimage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03" y="1800000"/>
            <a:ext cx="268439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The car-sharing market in China is quite mature.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The number of car-sharing vehicles between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2006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2012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creased by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272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% in China.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There are at least five active car-sharing operators in China.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Car-sharing operators in China run independently from government.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Which of the following statements is not the challenge facing the car-shar-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industry in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In Chinese culture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people prefer to have their own cars.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B. Sharing vehicles cannot be maintained in time.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C. Dedicated parking is not available for sharing vehicles.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D. Most governments don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realize that car-sharing can help solve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transport problems.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underlined word “viable” in the last paragraph most probably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feasible　　　　B. reliable　　　　C. visible　　　 D. possible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author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attitude towards the future of car-sharing industry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A. Optimistic.　　B. Pessimistic.　　C. Doubtful.　　D. Neutral.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be vital to　　unlikely　　severe　　implement　　sustainable</a:t>
            </a:r>
            <a:endParaRPr lang="zh-CN" altLang="en-US"/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emerge　　multiple　　appealing　　potential　　innovate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She is suffering from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depression.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Cycling is a totally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 of transport.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attack left him with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wounds to his upper limbs.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We are aware of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problems and have taken every precau-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tion.</a:t>
            </a:r>
            <a:endParaRPr lang="zh-CN" altLang="en-US"/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Good financial accounts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success of any enterprise.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Spending the holidays in Britain wasn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a prospect that I found particular-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The government promised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new system to solve the finan-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cial problem.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company has successfully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products and services.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It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the thieves will be caught.</a:t>
            </a:r>
            <a:endParaRPr lang="zh-CN" altLang="en-US"/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No new evidence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during the investigation.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我们大家都必须采取行动来保护我们的生活环境。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这种可持续发展不仅指经济的可持续发展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而且更为重要的应该指社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会的可持续发展。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那家公司希望能够挺进有大量可用车辆的社区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尽可能将所有的车辆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发展成共用车。</a:t>
            </a:r>
            <a:endParaRPr lang="zh-CN" altLang="en-US"/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该研究所可以对一些问题进行研究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这些问题可能会促进一带一路的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发展效率。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33648"/>
            <a:ext cx="8316000" cy="3286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10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903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Why China Leads the World in Mobile Payments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For consumers, it is clear that mobile devices are a mainstay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(支柱) in our daily lives </a:t>
            </a:r>
            <a:r>
              <a:rPr lang="zh-CN" altLang="en-US" sz="1980" kern="0" spc="571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connecting with friends over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social media, making dinner reservations, researching and shar-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product recommendations to viewing online. Now, it is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explosive growth of mobile payments that is transforming our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financial lives, and China is taking the lead! With a record of $1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2.8 trillion in mobile payment in China, transactions from Jan-</a:t>
            </a:r>
            <a:endParaRPr lang="zh-CN" altLang="en-US"/>
          </a:p>
        </p:txBody>
      </p:sp>
      <p:pic>
        <p:nvPicPr>
          <p:cNvPr id="3" name="图片 3" descr="textimage1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01" y="2867212"/>
            <a:ext cx="323850" cy="333375"/>
          </a:xfrm>
          <a:prstGeom prst="rect">
            <a:avLst/>
          </a:prstGeom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uary to October in 2017 surpasses the USA whose transactions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were only $49.3 billion. But why?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consumers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embrace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mobile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Unlike the USA market where consumers have been hesitant to abandon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credit cards and debit cards, Chinese consumers are adopting cashless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e-commerce methods at a faster rate than the rest of the world. They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have been fast adopters of online retail, financial and on-demand services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prefer the convenience of mobile payments. </a:t>
            </a:r>
            <a:endParaRPr lang="zh-CN" altLang="en-US"/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In 2016,China had 731 million Internet users, more than the total users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European Union and the United States. Nearly one in five Internet users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China relies on mobile payment, compared with just 5% in the United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States. In China the share of Internet users who make mobile payments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around 68%, compared with only around 15% in the United States.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Whereas USA consumers are concerned about mobile security and even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merchants seem confused about accepting mobile wallets,China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commerce$ market is driven by its mobile-first consumer behavior. Accord-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to a PWC report, 31% of Chinese consumers will click on an ad that is 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people hear the term philosopher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often imagine the philoso-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phers of ancient Greece with long white beards dressed in flowing robes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sitting around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contemplating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meaning of life.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While it is true that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philosophers do contemplate the meaning of existence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are deep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thinkers on many issues that continue to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fuel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desire for knowledge and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</a:t>
            </a:r>
            <a:r>
              <a:rPr lang="zh-CN" altLang="en-US" sz="15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truth.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order to understand what a philosopher 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important to understand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bit about philosophy. There are several branches of philosophy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including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metaphysics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logic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ethics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much 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generally philosophy is the </a:t>
            </a:r>
            <a:endParaRPr lang="zh-CN" altLang="en-US"/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relevant to them versus 16% globally. Chinese people appreciate the conve-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nience and ease of payment that come with mobile wallets more than Ameri-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cans do.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digital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infrastructure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supports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mobile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China is now the largest e-commerce market in the world. It accounts for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than 40% of the value of worldwide e-commerce transactions, up from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less than 1% about a decade ago. China has also become a major global force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mobile payments. The transaction value is 11 times that of the United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States.</a:t>
            </a:r>
            <a:endParaRPr lang="zh-CN" altLang="en-US"/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The Chinese government is playing an active role in building a world-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class infrastructure to support digitization as an investor, developer, and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sumer.China is being transformed into a world digital leader according to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McKinsey Global Institute.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Led by the popular mobile apps, AliPay and WeChat Pay, Chinese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sumers go straight from cash to smartphones, skipping the use of credit cards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debit cards. Two of the world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most valuable companies are Alibaba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Group Holding, Ltd and Tencent Holdings, Ltd respectively. By using mo-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bile payments, people in China pay for what they buy through a digital sys-</a:t>
            </a:r>
            <a:endParaRPr lang="zh-CN" altLang="en-US"/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tem that combines social media, commerce, and banking.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In contrast, the United States depends on banks for most non-cash pay-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ments, and all are tied to consumers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bank accounts. With multiple firms in-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volved in the process, from banks to credit card companies to payment 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cessors, the cost of transactions goes up with their handling and processing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fees. Wallets and payment systems like PayPal, Apple Pay, and Google Pay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also connected to this system, but neither commands the market that Ali-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 and WeChat Pay do in China. As a result, USA merchants lose substan-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tial amounts of money to these fees on purchases made with cards or mobile </a:t>
            </a:r>
            <a:endParaRPr lang="zh-CN" altLang="en-US"/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payments in the USA.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If third party apps were to take hold in the USA at the same rate as in Chi-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na, banks would lose $43 billion dollars.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no wonder, Bloomberg report-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“China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Payment Apps Give USA Bankers Nightmares(噩梦)”.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mobile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opportunity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The USA received some 2.6 million Chinese visitors in 2015, according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National Travel and Tourism Office. The number is expected to reach 6 mil-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lion by 2021, according to the USA Travel Association. Chinese tourists and </a:t>
            </a:r>
            <a:endParaRPr lang="zh-CN" altLang="en-US"/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students in the USA represent a significant market opportunity for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major mobile payment apps.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It is estimated that 61% of global mobile payment users this year will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China, according to e-Marketer, with AliPay and WeChat Pay having 5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20 million and 1 billion monthly users respectively. Mobile payment 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counts for about 41% of all transactions abroad. Nielsen found that over 90%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Chinese tourists would use mobile payment overseas if overseas mer-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chants supported the use of Chinese mobile payment brands, and this would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further increase their desire to shop. This, along with the significant growth </a:t>
            </a:r>
            <a:endParaRPr lang="zh-CN" altLang="en-US"/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per capita(人均) income of residents in China and the increasing number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Chinese citizens traveling overseas, makes USA merchants think that ac-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cepting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mobile payments is smart for their businesses.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AliPay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targets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Alipay entered the USA market in 2016. They announced a deal on May 8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th, 2018 with Atlanta-based payment processor First Data under which more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4 million USA merchants will accept payment via the service. That puts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AliPay in the same league as Apple Pay, which is at 4.5 million. However,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primary target is not Americans.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growing number of Chinese </a:t>
            </a:r>
            <a:endParaRPr lang="zh-CN" altLang="en-US"/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tourists and students in the USA.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M) AliPay recently also partnered with FreedomPay, a global leader in pro-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tected commerce technology and a keynote speaker at the Annual Mobile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Payments Conference 2018. The partnership will provide Alipay with new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customers focusing on the travel and hospitality sector and an ability to capi-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talize on Chinese tourists. Meanwhile, 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other mobile wallet giant </a:t>
            </a:r>
            <a:r>
              <a:rPr lang="zh-CN" altLang="en-US" sz="1645" kern="0" spc="454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Tencent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WeChat Pay </a:t>
            </a:r>
            <a:r>
              <a:rPr lang="zh-CN" altLang="en-US" sz="1645" kern="0" spc="454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will fight Alipay furiously for the American mar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mobilepaymentconference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endParaRPr lang="zh-CN" altLang="en-US"/>
          </a:p>
        </p:txBody>
      </p:sp>
      <p:pic>
        <p:nvPicPr>
          <p:cNvPr id="3" name="图片 3" descr="textimage10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246" y="4062043"/>
            <a:ext cx="266699" cy="276224"/>
          </a:xfrm>
          <a:prstGeom prst="rect">
            <a:avLst/>
          </a:prstGeom>
        </p:spPr>
      </p:pic>
      <p:pic>
        <p:nvPicPr>
          <p:cNvPr id="4" name="图片 4" descr="textimage1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95" y="4527235"/>
            <a:ext cx="266699" cy="276224"/>
          </a:xfrm>
          <a:prstGeom prst="rect">
            <a:avLst/>
          </a:prstGeom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mobile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payments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(907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With Chinese people in the USA as its target users, Alipay opened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up the American market.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American consumers are unwilling to give up using credit cards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debit cards.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involvement of many companies in the process of payment </a:t>
            </a:r>
            <a:endParaRPr lang="zh-CN" altLang="en-US"/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causes the transactions to be more expensive in the USA.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Chinese consumers give priority to the use of mobile payment,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promotes its e-commerce market.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With more and more visitors and students going to the USA, Ali-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Pay and WeChat Pay foresee a larger market share.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The number of Internet users who rely on mobile phones in China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four times as large as that in the USA.</a:t>
            </a:r>
            <a:endParaRPr lang="zh-CN" altLang="en-US"/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Alipay and WeChat Pay will have fierce competition for the USA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People use mobile phones to contact friends,book dinners and pay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their purchases.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China achieved a growth of over 39% in the value of e-commerce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transactions in the past ten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If Chinese mobile payments are accepted overseas, merchants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would make greater profits.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study of matters concerning existence. For example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ethics deals with moral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dilemmas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whereas logic examines thinking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patterns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Metaphysics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ponders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natural world and our relationship with the world and universe in which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 live.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philosopher seeks truth in regard to the issues of existence and those con-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ditions that affect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The philosopher attempts to answer previously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unanswerable questions through debate and arguments based on logical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thought. A philosopher may also be referred to as a deep thinker. She is on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 to know how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where and mostly why. Philosophers often have a </a:t>
            </a:r>
            <a:endParaRPr lang="zh-CN" altLang="en-US"/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628272"/>
            <a:ext cx="8316000" cy="249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 60% of Chinese People Eat Takeouts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Least Twice a Week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According to a survey of 2,005 interviewees by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  <p:pic>
        <p:nvPicPr>
          <p:cNvPr id="3" name="图片 3" descr="textimage1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Youth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Daily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64.9% of them eat takeout food at least twice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week, while 52.4 percent consider the food to be harmful.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total of 55.6% admit it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hard to stop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takeout food,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63.8% hope the quality could be improved, especially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hygiene for the cooking oil and ingredients used. Wang Wei,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graduate of Renmin University of China, eats takeout food ev-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ery noon as well as weekend evenings. “It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convenient to or-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 takeout food. There are many types of foods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 </a:t>
            </a:r>
            <a:endParaRPr lang="zh-CN" altLang="en-US"/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price is not high,” he said.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interviewees were asked about the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eating take-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 food, 4.7% said two or three times a day, 14.4% said once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day, 45.8% said two or three times a week, and 13.9% said once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week. Only 18.6% of the interviewees eat takeout food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and 2.6% seldom eat it at all.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survey shows that people have different reasons for choos-</a:t>
            </a:r>
            <a:endParaRPr lang="zh-CN" altLang="en-US"/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takeout food. A total of 55.9% of them have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sched-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ules, 36.7% consider takeout food cheaper than food in a restau-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rant, and 30.9% think the restaurants outside are too far away.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Meanwhile, 28.9% don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know how to cook, 22.2% like eating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watching TV shows together, and 9% choose takeout food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it was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by friends.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many interviewees said they have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about the </a:t>
            </a:r>
            <a:endParaRPr lang="zh-CN" altLang="en-US"/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quality of takeout food.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the survey, 55.6% of interviewees admitted that it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difficult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eating takeout food, so people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expect more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quality of what they order.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myzaker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article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/5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abcac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5077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645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fca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429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endParaRPr lang="zh-CN" altLang="en-US"/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(278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Hong Kong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High-speed Rail Takes off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Around 75,000 passengers travelled through the controversial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joint checkpoint, with over 42,000 mainland visitors travelling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Hong Kong, while around 33,000 Hong Kongers journeyed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 the border.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141-kilometre-long railway, including 26 kilometers in </a:t>
            </a:r>
            <a:endParaRPr lang="zh-CN" altLang="en-US"/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Hong Kong is a key part of the national high-speed railway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network. The train from the West Kowloon Station over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border to China on the Guangzhou-Shenzhen-Hong Kong Ex-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press Rail Link took off successfully on Sunday, September 23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rd, 2018.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rail project cost 10.8 billion USA dollars. It connects Hong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Kong with 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25,000-kilometre-long national high-speed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rail network for the first time. The Hong Kong Express Rail </a:t>
            </a:r>
            <a:endParaRPr lang="zh-CN" altLang="en-US"/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Link will travel through 44 stations across China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high-speed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rail network including Guangzhou, Shanghai and Beijing. Pas-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sengers say that they have experienced some nagging issues 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ticket counters in the West Kowloon Station, as well as confu-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sion over baggage size limits and inadequately signed compart-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ments. Despite these small hiccups, most passengers reported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smooth journey. Authorities were also quick to react to prob-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lems. For example, when passengers faced lengthy queues, two 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strong interest in religion and science. Many philosophers may also be scien-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tists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clergymen or religionists. A philosopher may focus mainly on one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branch of philosophy or many aspects of the overall study.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 philosophers debated over the state of the universe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life purpose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istence and the political system as well as other subjects concerning humani-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ty and the nature of life.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Times changed and so did philosophy but not entire-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ly. Many of the topics of debate that were of importance to the philosophers </a:t>
            </a:r>
            <a:b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old remain just as important in modern philosophy.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only difference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that discoveries were made along the way that have provided answers to </a:t>
            </a:r>
            <a:endParaRPr lang="zh-CN" altLang="en-US"/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counters were subsequently added on Monday to alleviate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crowding issues.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give passengers even more reasons to smile, Hong Kong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Disneyland Resort also opened the “Magic Gateway” Guest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Service Center at the West Kowloon Station on the same day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offer guests a series of services unique to Disney, such as in-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town check-ins, baggage transfers and hotel reservations.</a:t>
            </a:r>
            <a:endParaRPr lang="zh-CN" altLang="en-US"/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Overall, the journey was heralded a success by all the lawmak-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 on board, including Carrie Lam, chief executive of Hong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Kong, who said,“I note there were still some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teething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prob-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lems. But for such a large infrastructure project, especially a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cross-border one, not all problems can be dealt with by us alone.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MTR staff will review and see what improvements can be made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future.”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Trains will run at maximum speed of 200 kilometers per hour </a:t>
            </a:r>
            <a:endParaRPr lang="zh-CN" altLang="en-US"/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connects Hong Kong with Guangzhou South in just 48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minutes. It is expected that more passengers will travel south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the mainland to Hong Kong.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terms of pricing, a second class ticket to Shenzhen is HK $8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6, Guangzhou at HK $247, and Beijing at HK $1,237.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Linking Hong Kong with the greater bay area, where 68 million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 live, creates a potential GDP of 1.5 trillion USA dollars. </a:t>
            </a:r>
            <a:endParaRPr lang="zh-CN" altLang="en-US"/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link will also bring 270 million people to Hong Kong, help-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the city achieve its goal of 60 million arrivals.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page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renren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/601318315/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/842358082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(393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Which of the following was the problem encountered by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Guangzhou-Shenzhen-Hong Kong Express Rail Link?</a:t>
            </a:r>
            <a:endParaRPr lang="zh-CN" altLang="en-US"/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It was too crowded at the ticket counters because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lengthy queues.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Passengers complained that the tickets were too expensive.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Passengers were not sure whether their baggage was too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large to be taken.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There were not enough seats on the train. </a:t>
            </a:r>
            <a:endParaRPr lang="zh-CN" altLang="en-US"/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What did Hong Kong Disneyland Resort do to satisfy passen-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gers?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Passengers could have their baggage sent anywhere.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It helped passengers book hotels.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Passengers were treated with smiles.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It took passengers less time to check in hotels.</a:t>
            </a:r>
            <a:endParaRPr lang="zh-CN" altLang="en-US"/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underlined word “teething” in paragraph 5 most prob-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ably means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disgusting　　B. messy　　C. complicated　　D. initial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Which of the following statements is true according to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trip from Hong Kong to Guangzhou South took only 48 </a:t>
            </a:r>
            <a:endParaRPr lang="zh-CN" altLang="en-US"/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Compared with the number of people traveling from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mainland to Hong Kong, more will travel in the opposite direc-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Trains leave and arrive at Kowloon Station.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ticket price from ticket to Beijing is HK $247.</a:t>
            </a:r>
            <a:endParaRPr lang="zh-CN" altLang="en-US"/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What can be the benefit of Hong Kong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high-speed rail?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It can create a potential GDP of 1.5 trillion USA dollars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There will be 68 million people traveling to the mainland.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There will be 270 million people traveling to Hong Kong.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Hong Kong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target of having 60 million travelers can be re-</a:t>
            </a:r>
            <a:endParaRPr lang="zh-CN" altLang="en-US"/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alized.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 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most of the unanswerable questions of old remain that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way in this day and age. In fact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it seems that for every question answered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ones form to keep the minds of philosophers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scientists and religionists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ever occupied.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were many great philosophers throughout history.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Aristotle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was one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them. In fact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some considered Aristotle to be the greatest of philosophers.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Aristotle lived from 384 to 322 B.C. He was a student of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Aristotle au-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thored many great writings on life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death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soul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heaven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physics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politics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more. Most of them lost now.</a:t>
            </a:r>
            <a:endParaRPr lang="zh-CN" altLang="en-US"/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textimage1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4769247"/>
          </a:xfrm>
          <a:prstGeom prst="rect">
            <a:avLst/>
          </a:prstGeom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15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Sports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4060584"/>
            <a:ext cx="8316000" cy="2059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 Exercise Can Strengthen the Brain</a:t>
            </a:r>
            <a:endParaRPr lang="zh-CN" altLang="en-US"/>
          </a:p>
        </p:txBody>
      </p:sp>
      <p:pic>
        <p:nvPicPr>
          <p:cNvPr id="4" name="图片 4" descr="textimage10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755439"/>
            <a:ext cx="7380000" cy="1305144"/>
          </a:xfrm>
          <a:prstGeom prst="rect">
            <a:avLst/>
          </a:prstGeom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5472000"/>
            <a:ext cx="7380000" cy="849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随着生活水平的提高,体育锻炼已成为人们生活的重要部分。可是您知道锻炼除了能增强</a:t>
            </a:r>
            <a:b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体质外,还能强健大脑吗?</a:t>
            </a:r>
            <a:endParaRPr lang="zh-CN" altLang="en-US"/>
          </a:p>
        </p:txBody>
      </p:sp>
      <p:pic>
        <p:nvPicPr>
          <p:cNvPr id="3" name="图片 3" descr="textimage1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84" y="1800000"/>
            <a:ext cx="4779831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Can exercise make the brain more fit? That absorbing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 inspired a new study at the University of South Caroli-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 during which scientists collected mice and let half to run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 hour a day on little treadmills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while the rest stayed in 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cages without exercising.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Past experiments have shown persuasively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that exercise stimu-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lates the birth of new mitochondria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muscle cells and im-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proves the vitality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the existing organelle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This upsurge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</a:t>
            </a:r>
            <a:endParaRPr lang="zh-CN" altLang="en-US"/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mitochondria, in turn, has been linked not only to improvements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exercise endurance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to increased longevity in animals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reduced risk for obesity, diabetes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heart disease in people. It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is a very effective cellular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reaction.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 cells are also fueled by mitochondria.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But until now, no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has known if a similar response to exercise occurs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brain.</a:t>
            </a:r>
            <a:endParaRPr lang="zh-CN" altLang="en-US"/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Like muscles, many parts of the brain get a robust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physiologi-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 workout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 during exercise. “The brain has to work hard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keep the muscles moving”, says J. Mark Davis, a professor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 science and senior author of the new mouse study.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Scans have shown that metabolic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activity in many parts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 rises sharply during workouts, but it was unknown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whether those active brain cells were actually adapting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changing. </a:t>
            </a:r>
            <a:endParaRPr lang="zh-CN" altLang="en-US"/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South Carolina scientists exercised their mice for eight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weeks.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the end of the two months, the researchers had both groups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complete a run to exhaustion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 on the treadmill. Not surprising-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ly, the running mice displayed much greater endurance than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unexercised. They lasted on the treadmills for an average of 126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minutes, versus 74 minutes for the unexercised animals.</a:t>
            </a:r>
            <a:endParaRPr lang="zh-CN" altLang="en-US"/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interesting, though, was what was happening inside 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 cells.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the scientists examined tissue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samples from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different parts of the exercised animals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brains, they found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markers of upsurging mitochondrial development in all of the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tissues.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Some parts of their brains showed more activity than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others, but in each of the samples, the brain cells held newborn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mitochondria.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was no comparable activity in brain cells from the unex-</a:t>
            </a:r>
            <a:endParaRPr lang="zh-CN" altLang="en-US"/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ercised mice. This is the first report to show that, in mice 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least, two months of exercise training “is sufficient stimulus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increase mitochondrial biogenesis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6”, Dr. Davis and his co-au-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thors write in the study.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finding is an important “piece in the puzzle implying that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 can lead to mitochondrial biogenesis in tissues other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muscles”,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says Dr. Mark Tarnopolsky, a professor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medicine at McMaster Children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Hospital.</a:t>
            </a:r>
            <a:endParaRPr lang="zh-CN" altLang="en-US"/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mitochondrial increase in the animals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brains has implica-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tions that are wide-ranging and encouraging “There is evi-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dence” from other studies “that mitochondrial shortage in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 may play a role in the development of neurodegenerative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diseases,” Dr. Davis says. “Having a larger storage of mito-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chondria in your brain cells could provide some buffer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 against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those conditions,” he says.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 immediately, Dr. Davis speculates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9, reenergized brain </a:t>
            </a: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 was a great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intellectual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mind as well as a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compelling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 writer. 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was a student of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Socrates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Plato wrote much material that is just as relevant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modern times as it was in his own. Plato wrote in dialogues detailing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conversations between individuals describing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passionate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 debates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ideas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information.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Socrates was much more than a philosopher. He was a wise and courageous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soul. He was put to death chiefly because the authorities were uncomfortable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 the fact that Socrates caused others to question their own beliefs. 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accepted his death with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dignity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Socrates did not write his intellectual </a:t>
            </a:r>
            <a:endParaRPr lang="zh-CN" altLang="en-US"/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cells could become more resistant to fatigue and, since bodily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fatigue is partly mediated</a:t>
            </a:r>
            <a:r>
              <a:rPr lang="zh-CN" altLang="en-US" sz="1815" u="sng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0 by signals from the brain, allowing 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 to withstand more exercise.</a:t>
            </a:r>
            <a:r>
              <a:rPr lang="zh-CN" altLang="en-US" sz="18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③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effect, exercising the body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 train the brain to allow you to exercise more,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amplifying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benefits.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Revitalized brain cells also, at least potentially, could reduce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mental fatigue and sharpen your thinking “even when you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 exercising,” Dr. Davis says.</a:t>
            </a:r>
            <a:endParaRPr lang="zh-CN" altLang="en-US"/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course, “mouse brains are not human brains,” Dr. Davis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says. “But,” he continues, “since mitochondrial biogenesis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has been shown to occur in human muscles, just as it does in an-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imal muscles, it is a reasonable speculation that it occurs in hu-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 brains.”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dipmat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math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unipa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/~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grim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EBalderas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PDF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(582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000" y="2592000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43856"/>
            <a:ext cx="8316000" cy="3276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① When the scientists examined tissue samples from dif-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ferent parts of the exercised animals brains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they found markers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upsurging mitochondrial development in all of the tissues.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在检测经常运动的动物大脑不同部位的组织样本时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科学家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们发现有迹象表明所有组织中的线粒体成长迅速。 </a:t>
            </a:r>
            <a:endParaRPr lang="zh-CN" altLang="en-US"/>
          </a:p>
        </p:txBody>
      </p:sp>
      <p:pic>
        <p:nvPicPr>
          <p:cNvPr id="4" name="图片 4" descr="textimage1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80000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② The finding is an important “piece in the puzzle imply-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that exercise can lead to mitochondrial biogenesis in tissues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than muscle”</a:t>
            </a: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这一发现是解开谜团的重要线索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“表明锻炼不仅有利于线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粒体在肌肉内生成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也能使其在组织中形成”</a:t>
            </a:r>
            <a:r>
              <a:rPr lang="zh-CN" altLang="en-US" sz="24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……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③ More immediately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Dr. Davis speculates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reenergized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brain cells could become more resistant to fatigue and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since </a:t>
            </a:r>
            <a:endParaRPr lang="zh-CN" altLang="en-US"/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bodily fatigue is partly mediated by signals from the brain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lowing you to withstand more exercise.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紧接着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戴维斯博士推测由于人体疲劳感部分由大脑信号来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调节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因此脑细胞一旦重获能量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便能抵抗更多疲劳感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从而能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承受更大的运动量。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5218200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5470056"/>
            <a:ext cx="8316000" cy="649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endParaRPr lang="zh-CN" altLang="en-US"/>
          </a:p>
        </p:txBody>
      </p:sp>
      <p:pic>
        <p:nvPicPr>
          <p:cNvPr id="5" name="图片 5" descr="textimage1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4426200"/>
            <a:ext cx="5292000" cy="719999"/>
          </a:xfrm>
          <a:prstGeom prst="rect">
            <a:avLst/>
          </a:prstGeom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What is the passage mainly about?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Scientists conducted an experiment on mice and proved that exercises can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not only improve human exercise endurance but also reduce mental fatigue.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difference between past experiments on mice and the recent study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conducted by scientists in University of South Carolina.</a:t>
            </a:r>
            <a:endParaRPr lang="zh-CN" altLang="en-US"/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Scientists conducted an experiment on mice and speculated that exercises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not only improve human exercise endurance but also reduce mental fa-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tigue.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Scientists conducted an experiment on mice and speculated that exercises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not only improve animal exercise endurance but also reduce mental fa-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tigue.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By saying “Brain cells are also fueled by mitochondria” in paragraph 3,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author probably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brain cells and muscle cells have the same function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scientists are sure that exercise will strengthen human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brain as it can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strengthen human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body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exercises in brain cells can also reduce risk for obesity and diabetes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exercise may have similar benefits in the brain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main purpose of the study conducted by scientists in the Uni-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versity of South Carolina? </a:t>
            </a:r>
            <a:endParaRPr lang="zh-CN" altLang="en-US"/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To find out whether it is possible that exercise can also reduce mental fa-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tigue and sharpen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thinking.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To find out whether it is possible that exercise can reduce physical fatigue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mental fatigue in human beings.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To find out that exercise training can stimulate the increase of mitochon-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dria biogenesis in mice.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To find out whether exercised mice will display longer endurance than the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unexercised. </a:t>
            </a:r>
            <a:endParaRPr lang="zh-CN" altLang="en-US"/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underlined word “amplifying” in paragraph 11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proving　　B. multiplying 　　C. exaggerating 　　D. improving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major evidence that can prove exercise can increase animal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mitochondria biogenesis?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Scientists found exercised mice lasted on the treadmills for an average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126 minutes, while 74 minutes for the unexercised mice.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There is evidence that mitochondrial shortage in the brain may cause neu-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philosophies down but instead was probably the most well-known conversa-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tionalist and philosopher. Socrates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Plato and Aristotle were just a few of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great philosophers throughout history.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Although ancient Greece might be most well known for its great philoso-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other cultures developed their own philosophies as well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there was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 shortage of great thinkers around the globe. Chinese and other Asian civ-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ilizations became known for their schools of thought.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Confucius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 was 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 great philosopher. Philosophers such as Confucius and Socrates knew 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truth that remains universal. Philosophy is more about the inner world of </a:t>
            </a:r>
            <a:endParaRPr lang="zh-CN" altLang="en-US"/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rodegenerative diseases.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Since bodily fatigue is partly mediated by signals from the brain, reener-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gized brain cells could become more resistant to fatigue.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Scientists found markers of upsurging mitochondrial development in 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the examined tissue samples from different parts of the exercised animals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b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brains.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puzzle　　imply　　 inspire　　absorb　　sufficient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effective 　　endure　　stimulate　　display　　resistant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the first time the painting has been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the public.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The money is not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cover everything that needs doing.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He showed remarkable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throughout his illness.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Praise always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him to make greater efforts.</a:t>
            </a:r>
            <a:endParaRPr lang="zh-CN" altLang="en-US"/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5. Their reason for doing it is still a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6. Nowadays,insects are becoming more and more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 DDT.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7. Training is often much less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expected.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8. Exports in June rose by 1.5%,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the economy was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stronger than many investors had realized.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9. His work suffered because of his total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computer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games.</a:t>
            </a:r>
            <a:endParaRPr lang="zh-CN" altLang="en-US"/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10.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young people to take up the sport.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锻炼刺激肌肉细胞产生新的线粒体,改善已有细胞器官的活力。这已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得到证实并具有说服力。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这些活跃的脑细胞是否真的在适应和变化尚不可知。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事实上,可以通过锻炼身体来训练大脑,以使你能进行更多的锻炼。</a:t>
            </a:r>
            <a:endParaRPr lang="zh-CN" altLang="en-US"/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锻炼之后,人的精神疲劳减少,思维敏锐,甚至人不在锻炼的时候也是这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样。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33648"/>
            <a:ext cx="8316000" cy="3286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1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903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Sports in Britain and the USA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Football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Britain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America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Football is a very popular sport in Britain, played between August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May. Professional football is controlled by two organizations, the Football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League and the Football Association. In England and Wales, there are 93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teams in the League, organized into four divisions (区). In Scotland, there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 38 teams in the League, organized into three divisions. Teams play regu-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larly against the other teams in their league or division according to a fixed </a:t>
            </a:r>
            <a:endParaRPr lang="zh-CN" altLang="en-US"/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program. At the end of the season the team in the Premier League (英格兰足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球超级联赛) (or the Premier Division in Scotland) with the most points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League Champion. This competition is called the League Championship.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The other important competition is the FA Cup, opening to all armature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football teams that belong to the FA as well as the 93 professional teams.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teams play against each other in a knockout competition (淘汰赛) which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starts in August and ends in May. The two teams left in the competition play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FA Cup Final at Wembley Stadium in London. This is a very impor-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tant national sporting occasion, watched by millions of people on television. </a:t>
            </a:r>
            <a:endParaRPr lang="zh-CN" altLang="en-US"/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Team names usually include the name of the town or city where the team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 based, e.g. Leeds United, Sheffield Wednesday, etc..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Football is a hot sport in the USA. Each team has a name, which usually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includes the name of the town or city that the team is associated with. Some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examples of names are: New York Jets, Washington Redskins, New England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Patriots.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The season starts in early autumn and ends at the end of January with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Super Bowl (超级碗,即美国国家美式足球联盟,也称为国家橄榄球联盟),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is the NFL championship game. The two teams that play in the Super </a:t>
            </a:r>
            <a:endParaRPr lang="zh-CN" altLang="en-US"/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Bowl are determined by games within the divisions and conferences.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Super Bowl is only one game and at the end of the game, they have a sudden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-death play-off, in which the first team to gain points wins the game. Profes-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sional football games are organized in the USA in the following way: Na-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tional Football League is divided into two conferences: one is National Foot-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ball Conference and the other is American Football Conference. Both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 have 14 teams and three divisions.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Basketball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Baseball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Basketball is a very popular sport in the USA. Each team has a name, </a:t>
            </a:r>
            <a:endParaRPr lang="zh-CN" altLang="en-US"/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usually includes the name of the town or city that the team is associat-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ed with. Some examples of names are: Boston Celtics, Chicago Bulls, Den-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ver Nuggets and Los Angeles Lakers.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The playing season runs from autumn to late spring. Teams with each di-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vision play against each other and against teams from the other divisions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within the conferences. The first team to win four of these games is the NBA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champion. Professional basketball games are organized in the USA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 way: National Basketball Association has two conferences: East-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ern conference and Western conference. The Eastern conference has two di-</a:t>
            </a:r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humankind and our relationship with the outer physical world than any other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physical 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construct</a:t>
            </a:r>
            <a:r>
              <a:rPr lang="zh-CN" altLang="en-US" sz="1515" kern="0" baseline="5900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Philosophy is a quest to find the inner truth in order 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obtain answers to all other questions.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ehow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about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4571739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_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what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-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626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5141160"/>
            <a:ext cx="7380000" cy="2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5393016"/>
            <a:ext cx="8316000" cy="726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① While it is true that philosophers do contemplate the meaning of exis-</a:t>
            </a:r>
            <a:endParaRPr lang="zh-CN" altLang="en-US"/>
          </a:p>
        </p:txBody>
      </p:sp>
      <p:pic>
        <p:nvPicPr>
          <p:cNvPr id="5" name="图片 5" descr="text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4349160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visions, Atlantic division with 6 teams and Central division with 7 teams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Western conference has two divisions, Midwest division with 7 teams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Pacific division with 7 teams.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Baseball is a very popular sport in the USA where it is often called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National pastime(消遣). Each team has a name, which usually includes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 of the town or city that the team is associated with. Some examples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names are: Boston Red Sox, Minnesota Twins, Chicago Cubs.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The two leagues together are known as the major leagues. The playing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season runs from late spring to October. The winning team in each league is </a:t>
            </a:r>
            <a:endParaRPr lang="zh-CN" altLang="en-US"/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called the pennant (锦旗) champion. In October, the two pennant champions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play against each other in seven games called the world series. The team that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wins four games is the champion. Professional baseball games are organized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the following way. There are two leagues, National League with 12 teams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American League with 14 teams. National League has Eastern division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Western division and American League also has Eastern division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Western division.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Cricket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(板球)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Rugby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(橄榄球)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Britain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Cricket is a very popular sport in Britain, played mainly in summer. Pro-</a:t>
            </a:r>
            <a:endParaRPr lang="zh-CN" altLang="en-US"/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fessional cricket is controlled by the MCC (the Marylebone Cricket Club).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main competition is the county championship, in which the 18 county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cricket clubs play against one another during the season. Each match takes 3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~4 days to complete.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Many people consider cricket to be England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national game and to be typi-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cal of a style of behavior thought to be very English which includes above all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 sense of honor and fairness. It is traditionally played by men and boys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although there are some women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teams, including a national one, the most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important cricket club in England (the MCC) voted in 1991 not to accept </a:t>
            </a:r>
            <a:endParaRPr lang="zh-CN" altLang="en-US"/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women members.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K) There are two forms of rugby football played in Britain, rugby union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rugby league. Rugby union is played by amateurs. There are 15 players 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 team. Rugby union is played internationally between many countries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including Australia, Fiji, France, South Africa, Argentina, England, Ireland,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Wales, Scotland, and New Zealand.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L) Rugby league is a professional game, played mainly in England and Aus-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tralia. There are 13 players in each team, and the rules are slightly different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 rugby union. It is thought to be a rough, hard game.</a:t>
            </a:r>
            <a:endParaRPr lang="zh-CN" altLang="en-US"/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www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crazyenglish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qingsongyingyu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quweiyingyu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/2009/0311/47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548.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(920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In the FA Cup, the teams play against each other in a knockout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competition which starts in August and ends in May.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Super Bowl from early autumn to the end of January is the NFL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championship game.</a:t>
            </a:r>
            <a:endParaRPr lang="zh-CN" altLang="en-US"/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There are 131 teams in Britain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Football League organized into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seven divisions.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National Football League is composed of 28 teams in six divisions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two conferences.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Baseball which is called the National pastime is a well-received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sport in the USA.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In National Basketball Association, there are 27 teams in four divi-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sions.</a:t>
            </a:r>
            <a:endParaRPr lang="zh-CN" altLang="en-US"/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Cricket is considered to be England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national game and to be typ-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ical of very English style of behavior.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The seven games called the world series are played between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two pennant champions in October.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In 1991 in England, it was voted not to accept women members by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MCC, the most important cricket club in England.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Rugby union and rugby league are two forms of rugby football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played in Britain.</a:t>
            </a:r>
            <a:endParaRPr lang="zh-CN" altLang="en-US"/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15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select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through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carefully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before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making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bank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628272"/>
            <a:ext cx="8316000" cy="249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Children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Love for Football in Senegal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Senegal, located on the western tip of the African continent,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must be soccer enthusiasts if there is an open area, dawn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 dusk, sunny or rainy. Senegalese boys begin to play soccer </a:t>
            </a:r>
            <a:endParaRPr lang="zh-CN" altLang="en-US"/>
          </a:p>
        </p:txBody>
      </p:sp>
      <p:pic>
        <p:nvPicPr>
          <p:cNvPr id="3" name="图片 3" descr="textimage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1468272"/>
          </a:xfrm>
          <a:prstGeom prst="rect">
            <a:avLst/>
          </a:prstGeom>
        </p:spPr>
      </p:pic>
    </p:spTree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since five or six years old. Although most of them have no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 wear a pair of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2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plimsoll (橡胶底帆布鞋) or to play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soccer on a professional field, their love for soccer cannot be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stopped by anything.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Senegal started amateur soccer league matches from 1960,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 has been no professional league match until 2009. Howev-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er,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3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people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4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soccer, Senegal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national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soccer team has entered the final eight of the World Cup 2002 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tence, they are deep thinkers on many issues that continue to fuel the desire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knowledge and the quest for truth.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哲学家们的确思考存在的意义,同时他们也深思许多能够激发人们求知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和求真的问题。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② Times changed and so did philosophy but not entirely. Many of the topics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of debate that were of importance to the philosophers of old remain just as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important in modern philosophy.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时代在变化,哲学也在变化,但是哲学的变化并非完全颠覆——那些对古</a:t>
            </a:r>
            <a:endParaRPr lang="zh-CN" altLang="en-US"/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has won the champion of Africa Cup of Nations. A great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number of Senegalese soccer talents have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5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 Senegalese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history, among whom there are also some big stars who play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professional leagues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6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Senegalese soccer stars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7　 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achievements and have become the heroes in local children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eyes. Palmer, once a soccer player in professional leagues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Saudi Arabia and now a coach, said that becoming professional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soccer player to change their own impoverished (穷困的) des-</a:t>
            </a:r>
            <a:endParaRPr lang="zh-CN" altLang="en-US"/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tiny is some boys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dream, but the fact that soccer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popularity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Senegal is at first from the love for soccer at the bottom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heart. Playing soccer does not need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8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outfit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9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whether you are rich or poor, all the players are equal and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could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10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endless happiness from soccer.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http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://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peopledaily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/90783/7770422.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html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(250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required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8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used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some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Olympic Games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Every four years, the best athletes from countries around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world come together in the spirit of peace and friendship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compete in the Olympic Games. With the lighting of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Olympic flame the games begin — the Olympic spirit is kept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alive. That flame has been brought all the way from Olympia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Western Greece, where the ceremony began 2700 years ago.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simple ceremony, and the lighting of the torch, is the spark </a:t>
            </a:r>
            <a:endParaRPr lang="zh-CN" altLang="en-US"/>
          </a:p>
        </p:txBody>
      </p:sp>
    </p:spTree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renews the Olympic flame wherever the games are played.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games symbolized the early Greeks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ideal of man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unity,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their vision of peace, and of human perfection.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Olympic began as a religious ceremony. The First Games in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recorded history took place in the year 776 B.C.. This was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of the Western Zhou period in China. All the Greek city-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states participated. States at war with each other would end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hos-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tilities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for the duration (持续) of the Games.</a:t>
            </a:r>
            <a:endParaRPr lang="zh-CN" altLang="en-US"/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Olympic motto is universally accepted as “Swifter, High-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er, Stronger”. One athlete from the host country takes an oath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the Opening Ceremony on behalf of all the competing ath-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letes: “In the name of all competitors, I promise that we shall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take part in these Olympic games, respecting and abiding by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rules which govern them, in the true spirit of sportsmanship, for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glory of sport and the honor of our teams.”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ancient times, winners were crowned with wreaths (花环) of </a:t>
            </a:r>
            <a:endParaRPr lang="zh-CN" altLang="en-US"/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sacred olive (橄榄). Their names were proclaimed through-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out the Greek city-states. Things have not changed much in this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regard. Today, the first place winners are awarded gold medals,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second place winners, silver medals, and third place gets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bronze medals. And, as in ancient times, Olympic stars become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internationally famous.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 us hope that this living experience of peace and friendship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between all the peoples of the world that began in Olympia, in </a:t>
            </a:r>
            <a:endParaRPr lang="zh-CN" altLang="en-US"/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ancient Greece, will continue for many centuries to come.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——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Morning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Reading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Thoughts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Keep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Mind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100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Arti-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cles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(333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)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The underlined word “hostilities” in paragraph 2 means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    </a:t>
            </a:r>
            <a:b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hospitality 　　B. cooperation 　C. wars and enmity　　D.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peace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According to the passage, what was the aim of the first Greek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Olympic Games?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It aimed for human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physical health.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It aimed for friendship and peace.</a:t>
            </a:r>
            <a:endParaRPr lang="zh-CN" altLang="en-US"/>
          </a:p>
        </p:txBody>
      </p:sp>
    </p:spTree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It aimed for cooperation between different countries.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It aimed for developing the economy of the host country.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What can we learn from the oath taken by the representative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athletes?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If the competing athletes think the rules of the Olympic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Games are not scientific, they needn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 obey them.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代哲学家而言非常重要的话题在现代哲学中也同样重要。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00000" y="2517192"/>
            <a:ext cx="7380000" cy="25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eaLnBrk="0" latinLnBrk="1" hangingPunct="0">
              <a:lnSpc>
                <a:spcPct val="100000"/>
              </a:lnSpc>
              <a:spcBef>
                <a:spcPts val="805"/>
              </a:spcBef>
              <a:buNone/>
            </a:pPr>
            <a:r>
              <a:rPr lang="zh-CN" altLang="en-US" sz="150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</a:t>
            </a:r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0000" y="2769047"/>
            <a:ext cx="8316000" cy="3350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five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questions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unfinished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based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best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answer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four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choices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Which of the following statements is not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Generally speaking, philosophers think deeply about the meaning of exis-</a:t>
            </a:r>
            <a:endParaRPr lang="zh-CN" altLang="en-US"/>
          </a:p>
        </p:txBody>
      </p:sp>
      <p:pic>
        <p:nvPicPr>
          <p:cNvPr id="5" name="图片 5" descr="textimage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725192"/>
            <a:ext cx="5292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If an athlete breaks the world record and wins the gold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medal, the others who lose the game should envy him and feel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sorry for themselves.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If the competing athletes think the rules of the Olympic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Games are not scientific, they still should obey them.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All the competing athletes can compete for the first prizes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Olympic Games by ruthless means.</a:t>
            </a:r>
            <a:endParaRPr lang="zh-CN" altLang="en-US"/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According to the passage, which of the following statement is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All the Olympic stars become internationally famous.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All the competing athletes will take an oath at the Opening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Ceremony of the Olympic Games.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All the western countries took part in the first Olympic </a:t>
            </a:r>
            <a:endParaRPr lang="zh-CN" altLang="en-US"/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Games hosted by Greek.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universally accepted Olympic spirit is “Swifter, Higher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Stronger”.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Why is it a tradition that the Olympic flame is kept burning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during the games?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Because it stands for the hope of all competing athletes win-</a:t>
            </a:r>
            <a:endParaRPr lang="zh-CN" altLang="en-US"/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ning the games.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Because it can keep the evils away during the Olympic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Games.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Because it is a necessity for a religious ceremony.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Because it marks the beginning of the games and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Olympic spirit is kept alive.</a:t>
            </a:r>
            <a:endParaRPr lang="zh-CN" altLang="en-US"/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required: 8 minutes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Time used: </a:t>
            </a:r>
            <a:r>
              <a:rPr lang="zh-CN" altLang="en-US" sz="24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    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minutes</a:t>
            </a:r>
            <a:endParaRPr lang="zh-CN" altLang="en-US"/>
          </a:p>
        </p:txBody>
      </p:sp>
      <p:pic>
        <p:nvPicPr>
          <p:cNvPr id="3" name="图片 3" descr="textimage1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755439"/>
            <a:ext cx="7380000" cy="3330250"/>
          </a:xfrm>
          <a:prstGeom prst="rect">
            <a:avLst/>
          </a:prstGeom>
        </p:spPr>
      </p:pic>
    </p:spTree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Key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C　2. A　3. D　4. B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necessity　2. financial　3. In a way　4. go through</a:t>
            </a:r>
            <a:endParaRPr lang="zh-CN" altLang="en-US"/>
          </a:p>
        </p:txBody>
      </p:sp>
      <p:pic>
        <p:nvPicPr>
          <p:cNvPr id="3" name="图片 3" descr="textimage1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297766"/>
            <a:ext cx="3409950" cy="266700"/>
          </a:xfrm>
          <a:prstGeom prst="rect">
            <a:avLst/>
          </a:prstGeom>
        </p:spPr>
      </p:pic>
      <p:pic>
        <p:nvPicPr>
          <p:cNvPr id="4" name="图片 4" descr="textimage11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2297766"/>
            <a:ext cx="34766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strengthened　6. dimension　7. have linked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impacted　9. tendency　10. is reduced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In the last decade, we have been witnesses of a gradual and complex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process of integration of information technology in the different sectors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our societies.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Information technology cannot be reduced just to the concept of machines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it includes various dimensions.</a:t>
            </a:r>
            <a:endParaRPr lang="zh-CN" altLang="en-US"/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These two transformations contribute in a final way to the spread of mod-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ern information technology.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This is a global necessity of contemporary societies that interests all sec-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tors, from the scientific to the industrial, from the commercial to the educa-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tive, and so 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G　2. C　3. K　4. J　5. F　6. K　7. L　8. N　9. O　10. 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J　2. D　3. I　4. G　5. O　6. M　7. B　8. K　9. F　10.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B　3. C　4. D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2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</p:txBody>
      </p:sp>
      <p:pic>
        <p:nvPicPr>
          <p:cNvPr id="3" name="图片 3" descr="textimage1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5593205"/>
            <a:ext cx="3409950" cy="266699"/>
          </a:xfrm>
          <a:prstGeom prst="rect">
            <a:avLst/>
          </a:prstGeom>
        </p:spPr>
      </p:pic>
      <p:pic>
        <p:nvPicPr>
          <p:cNvPr id="4" name="图片 4" descr="textimage11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5593205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A　3. C　4. C　5.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Ⅱ.1. concerning　2. referred to as　3. have been questing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universal　5. contemplated　 6. dilemma　7. more than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occupy　9. obtain 　10. debating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Your Wallet and Your Life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Mortgage Rates Fall to New Lows Again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Why China Leads the World in Mobile Payments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Over 60% of Chinese People Eat Takeouts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 Least Twice a Week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Hong Kong</a:t>
            </a:r>
            <a:r>
              <a:rPr lang="zh-CN" altLang="en-US" sz="3005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High-speed Rail Takes off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Sports in Britain and the USA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Philosophers may also study the conditions that affect human nature.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Philosophers may also have a strong interest in religion and science.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A philosopher should focus on nothing but one branch of philosophy.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paragraph 2, in the sentence “Metaphysics ponders the natural world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our relationship with the world and universe in which we live”, the un-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derlined word “ponder” probably means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When people hear the term philosopher, they often imagine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philosophers of ancient Greece with long white beards dressed in flowing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robes, all sitting around contemplating the meaning of life.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order to understand what a philosopher is, it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important to understand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bit about philosophy.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He was put to death chiefly because the authorities were uncomfortable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the fact that Socrates caused others to question their own beliefs.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Although ancient Greece might be most well known for great philoso-</a:t>
            </a:r>
            <a:endParaRPr lang="zh-CN" altLang="en-US"/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phers, other cultures developed their own philosophies as well, and there was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no shortage of great thinkers around the globe.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B　3. A　4. D　5. E　6. G　7. E　8. F　9. H　10. J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L　2. A　3. M　4. D　5. B　6. F　7. C　8. I　9. K　10. G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D　2. D　3. C　4. A　5.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3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</p:txBody>
      </p:sp>
      <p:pic>
        <p:nvPicPr>
          <p:cNvPr id="3" name="图片 3" descr="textimage1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899622"/>
            <a:ext cx="3409950" cy="266699"/>
          </a:xfrm>
          <a:prstGeom prst="rect">
            <a:avLst/>
          </a:prstGeom>
        </p:spPr>
      </p:pic>
      <p:pic>
        <p:nvPicPr>
          <p:cNvPr id="4" name="图片 4" descr="textimage1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3899622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B　 2. A　 3. C 　4. D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is dotted with　2. gazed　3. gave birth to　4. generations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depicts　6. prayed, for　7. loyalty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festival　9. in particular　10. observe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When he was going to catch up with his wife, the Queen Mother took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off one of her gold hairpins and made a stroke and a big river appeared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front of the Cowherd.    </a:t>
            </a:r>
            <a:endParaRPr lang="zh-CN" altLang="en-US"/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In ancient times, Chinese women, especially unmarried ones, often took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festival quite seriously.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3. And there is a beautiful love story about them passed down from genera-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tion to generation.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4. However, the legend of the Cowherd and the Weaving Maid has taken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root in the hearts of the Chinese people.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B　3. D　4. F　5. G　6. E　7. B　8. C　9. F　10. 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N　2. F　3. G　4. H　5. D　6. B　7. J　8. M　9. E　10. 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D　2. B　3. C　4. D　5. C</a:t>
            </a:r>
            <a:endParaRPr lang="zh-CN" altLang="en-US"/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4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C　2. D　3. C 　4. B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supplement　2. cultivate　3. solid　4. morality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in accordance with　6. immigrant　7. intensity</a:t>
            </a:r>
            <a:endParaRPr lang="zh-CN" altLang="en-US"/>
          </a:p>
        </p:txBody>
      </p:sp>
      <p:pic>
        <p:nvPicPr>
          <p:cNvPr id="3" name="图片 3" descr="textimage1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359246"/>
            <a:ext cx="3409950" cy="266699"/>
          </a:xfrm>
          <a:prstGeom prst="rect">
            <a:avLst/>
          </a:prstGeom>
        </p:spPr>
      </p:pic>
      <p:pic>
        <p:nvPicPr>
          <p:cNvPr id="4" name="图片 4" descr="textimage12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1359246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aspiration　9. molded　10. immerse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The Western education system has molded a lot of top talents in sci-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ence and arts.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 public school education cannot meet the same standards as an elite edu-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cation in terms of teaching equipment and faculty.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People do not approve of the spoon-feeding and rote learning education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mode.</a:t>
            </a:r>
            <a:endParaRPr lang="zh-CN" altLang="en-US"/>
          </a:p>
        </p:txBody>
      </p:sp>
    </p:spTree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In foreign countries, the immigrants should immerse their children in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culture so that they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ll fit in with the modern society.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H　2. B　3. D　4. J　5. E　6. G　7. A　8. I　9. C　10. 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G　2. A　3. N　4. D　5. I　6. K　7. J　8. M　9. C　10. 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D　2. A　3. D　4. B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5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</p:txBody>
      </p:sp>
      <p:pic>
        <p:nvPicPr>
          <p:cNvPr id="3" name="图片 3" descr="textimage12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899622"/>
            <a:ext cx="3409950" cy="266699"/>
          </a:xfrm>
          <a:prstGeom prst="rect">
            <a:avLst/>
          </a:prstGeom>
        </p:spPr>
      </p:pic>
      <p:pic>
        <p:nvPicPr>
          <p:cNvPr id="4" name="图片 4" descr="textimage12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3899622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think about　　B. fight against　　C. defend　　D. praise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Ancient philosophers may debate on the following topics except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the state of the universe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the purpose of life and the meaning of existence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the future of a nation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the political system</a:t>
            </a:r>
            <a:endParaRPr lang="zh-CN" altLang="en-US"/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B 　3. C　4. A　5.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competent　2. indispensable　3. strategy　4. connected with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promotion　6. resulted in　7. perceived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performance　9. enhances　10. be responsible for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Each member of a team is responsible not only for learning what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taught but also for helping the teammates learn, thus creating an atmosphere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achievement. </a:t>
            </a:r>
            <a:endParaRPr lang="zh-CN" altLang="en-US"/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2. Positive interdependence is successfully structured when group members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perceive that they are linked with each other in a way that one cannot suc-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ceed unless everyone succeeds.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It is through promoting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learning that members become per-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sonally committed to each other as well as to their mutual goals.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Groups need to describe what member actions are helpful or unhelpful and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make decisions about what behaviors to continue or to change.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C　3. D　4. A　5. C　6. L　7. D　8. M　9. L　10. I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K　　　2. M　　　3. B　　　4. H　　　5. N　　　6. D　　   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A　　　8. I　　　9. E　　　10. 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B　3. B　4. D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6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B　3. C　4. B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back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up　2. is staying on　3. clarity　4. assimilate</a:t>
            </a:r>
            <a:endParaRPr lang="zh-CN" altLang="en-US"/>
          </a:p>
        </p:txBody>
      </p:sp>
      <p:pic>
        <p:nvPicPr>
          <p:cNvPr id="3" name="图片 3" descr="textimage1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206038"/>
            <a:ext cx="3409950" cy="266700"/>
          </a:xfrm>
          <a:prstGeom prst="rect">
            <a:avLst/>
          </a:prstGeom>
        </p:spPr>
      </p:pic>
      <p:pic>
        <p:nvPicPr>
          <p:cNvPr id="4" name="图片 4" descr="textimage12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2206038"/>
            <a:ext cx="34766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is monitored　6. in collaboration with　7. argument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decide on　9. draft　10. take turns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In these groups, students read and respond to each 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drafts of a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particular assignment and may, in the process, understand the assignment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better.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third step offers parameters for the workshop, establishing section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rules that allow the group to use its time well and to get the most out of each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comments. </a:t>
            </a:r>
            <a:endParaRPr lang="zh-CN" altLang="en-US"/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Such questions allow the writer to guide the discussion of the response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force a more substantive response than “yes” or “no”.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Setting up Peer Response Groups can seem time-consuming and ensuring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that such groups are productive, requires patience on the part of the teacher.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F　2. A　3. I　4. J　5. K　6. L 　7. Q　8. G　9. N　10. P</a:t>
            </a:r>
            <a:endParaRPr lang="zh-CN" altLang="en-US"/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　　　2. L　　　3. N　　　4. A　　　5. O　　　6. K　　　7.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　　　8. G　　　9. B　　　10.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　2. C　3. D　4. B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7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</p:txBody>
      </p:sp>
      <p:pic>
        <p:nvPicPr>
          <p:cNvPr id="3" name="图片 3" descr="textimage12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5211606"/>
            <a:ext cx="3409950" cy="266699"/>
          </a:xfrm>
          <a:prstGeom prst="rect">
            <a:avLst/>
          </a:prstGeom>
        </p:spPr>
      </p:pic>
      <p:pic>
        <p:nvPicPr>
          <p:cNvPr id="4" name="图片 4" descr="textimage12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5211606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B　2. D　3. B　4. C　5. C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characteristic　2. clung to　3. witnessed　4. endowed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constant　6. revive　7. pursue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dedication　9. stance　10. expelled</a:t>
            </a:r>
            <a:endParaRPr lang="zh-CN" altLang="en-US"/>
          </a:p>
        </p:txBody>
      </p:sp>
    </p:spTree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She never wavered in her determination to succeed.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Rick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cooking was always good but this time he really excelled himself.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report highlights the major problems facing society today.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He seemed undaunted by all the opposition to his idea.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</p:txBody>
      </p:sp>
    </p:spTree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K　2. C　3. A　4. H　5. D　6. C　7. L　8. F　9. J　10. 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K　3. L　4. N　5. C　6. A　7. O　8. H　9. F　10.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　2. A　3. D　4. A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8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</p:txBody>
      </p:sp>
      <p:pic>
        <p:nvPicPr>
          <p:cNvPr id="3" name="图片 3" descr="textimage1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5593205"/>
            <a:ext cx="3409950" cy="266699"/>
          </a:xfrm>
          <a:prstGeom prst="rect">
            <a:avLst/>
          </a:prstGeom>
        </p:spPr>
      </p:pic>
      <p:pic>
        <p:nvPicPr>
          <p:cNvPr id="4" name="图片 4" descr="textimage13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5593205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It can be inferred from paragraph 4 that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as time goes by, the topics ancient philosophers debated over are out of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date, useless in modern society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modern philosophers should focus on modern philosophical topics rather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 the old ones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although the forms may be different, the topics debated by the ancient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philosophers and modern philosophers share some common characteristics</a:t>
            </a:r>
            <a:endParaRPr lang="zh-CN" altLang="en-US"/>
          </a:p>
        </p:txBody>
      </p:sp>
    </p:spTree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A　3. A　4. B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was criticized　2. influential　3. rely on　4. universal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wanders　6. achieve　7. account for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harmony　9. mutual　10. virtues</a:t>
            </a:r>
            <a:endParaRPr lang="zh-CN" altLang="en-US"/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Severe laws and punishments were the only means of bringing them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order and security which they were eager for.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political ideal of the Taoists was a small state from which the cocks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dogs of a nearby state could be heard, and where the people were so sat-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isfied that none had ever bothered to visit the neighboring villages.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3. The “moderation” of Confucian ideas is characterized as the balancing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inner virtues and external polish.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major reasons for the final triumph of Confucianism in traditional </a:t>
            </a:r>
            <a:endParaRPr lang="zh-CN" altLang="en-US"/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 history were moderation and balance.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　2. C　3. A　4. F　5. M　6. G　7. J　8. G　9. L　10. 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O　　　2. H 　　　3. C　　　4. M　　　5. N　　　6. K　　    </a:t>
            </a:r>
            <a:endParaRPr lang="zh-CN" altLang="en-US"/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D　　　8. B　　　9. A　　　10. 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A　2. D　3. C　4. C　5.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9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B　2. D　3. C　4. C　5. A</a:t>
            </a:r>
            <a:endParaRPr lang="zh-CN" altLang="en-US"/>
          </a:p>
        </p:txBody>
      </p:sp>
      <p:pic>
        <p:nvPicPr>
          <p:cNvPr id="3" name="图片 3" descr="textimage1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899622"/>
            <a:ext cx="3409950" cy="266699"/>
          </a:xfrm>
          <a:prstGeom prst="rect">
            <a:avLst/>
          </a:prstGeom>
        </p:spPr>
      </p:pic>
      <p:pic>
        <p:nvPicPr>
          <p:cNvPr id="4" name="图片 4" descr="textimage13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63" y="3899622"/>
            <a:ext cx="347662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in harmony with　2. compose 　3. in reference to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implement　5. staff　6. manual　7. principle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ultimate 　9. proposed 　10. attribute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Chinese martial arts originated from combat wrestling and fighting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ancient time.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earliest references to the theory are found in his book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Science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ture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published in 1920. </a:t>
            </a:r>
            <a:endParaRPr lang="zh-CN" altLang="en-US"/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These reports, in contrast to those from the Internet, refer to his early hard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practice and success.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Chinese martial arts is a performance art specific to China.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A　3. B　4. D　5. C　6. E　7. G　8. D　9. E　10. F</a:t>
            </a:r>
            <a:endParaRPr lang="zh-CN" altLang="en-US"/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H　2. N　3. F　4. D　5. K　6. G　7. B　8. J　9. L　10. 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C　3. B　4. A　5.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10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</p:txBody>
      </p:sp>
      <p:pic>
        <p:nvPicPr>
          <p:cNvPr id="3" name="图片 3" descr="textimage1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4746414"/>
            <a:ext cx="3409950" cy="266699"/>
          </a:xfrm>
          <a:prstGeom prst="rect">
            <a:avLst/>
          </a:prstGeom>
        </p:spPr>
      </p:pic>
      <p:pic>
        <p:nvPicPr>
          <p:cNvPr id="4" name="图片 4" descr="textimage13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4746414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B　3. D 　4. A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thrust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into　2. frowned　3. feature　4. approval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referring to　 6. embarrassed　7. involved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confessed　9. gives off　10. staff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Most of the time,we usually use body language without knowing it. </a:t>
            </a:r>
            <a:endParaRPr lang="zh-CN" altLang="en-US"/>
          </a:p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speaker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shaking voice is telling us quite clearly that he is nervous.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A good public speaker knows how to hide his nervousness by giving off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signals of confidence.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People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casual dress and speaking usually signal that they are relaxed.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</p:txBody>
      </p:sp>
    </p:spTree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B　2. A　3. C　4. A　5. C　6. E　7. D　8. F　9. H　10. 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J　3. F　4. H　5. M　6. O　7. A　8. D　9. E　10. 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    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D　3. A　4. C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11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</p:txBody>
      </p:sp>
      <p:pic>
        <p:nvPicPr>
          <p:cNvPr id="3" name="图片 3" descr="textimage1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5593205"/>
            <a:ext cx="3409950" cy="266699"/>
          </a:xfrm>
          <a:prstGeom prst="rect">
            <a:avLst/>
          </a:prstGeom>
        </p:spPr>
      </p:pic>
      <p:pic>
        <p:nvPicPr>
          <p:cNvPr id="4" name="图片 4" descr="textimage13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5593205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most of the previously unanswerable questions will not be answered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future, either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Which of the following statements is true?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A. Aristotle wrote a lot of great writings on many topics, such as: life, death,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soul, heaven, physics, and politics and so on, most of them are available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nowadays.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B. What Plato wrote is of the same importance in modern times as it was in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own.</a:t>
            </a:r>
            <a:endParaRPr lang="zh-CN" altLang="en-US"/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　2. A　3. B　4. C　5.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status 　2. contrasted 　3. is consistent with　4. issue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contemporary 　6. identify　7. reflect 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distinguish　9. unconscious　10. enables</a:t>
            </a:r>
            <a:endParaRPr lang="zh-CN" altLang="en-US"/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In critical reading, the differences between your contemporary values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attitudes and those represented in the text should be contextualized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recognized.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When reading critically, you should recognize every assertion as an argu-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that must be carefully evaluated.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Basically, in order to make an argument acceptable, the support must be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appropriate to the claim and the statements must be consistent with one an-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other. </a:t>
            </a:r>
            <a:endParaRPr lang="zh-CN" altLang="en-US"/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You will find that your attitudes, your unconsciously held beliefs, or your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positions on current issues might be challenged in reading.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D　3. E　4. I　5. J　6. H　7. N　8. R　9. U　10. W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K　　　2. C　　　3. N　　　4. B　　　5. H　　　6. M　　   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A　　　8. D　　　9. O　　　10. 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D　3. B　4. A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12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</p:txBody>
      </p:sp>
      <p:pic>
        <p:nvPicPr>
          <p:cNvPr id="3" name="图片 3" descr="textimage1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4364814"/>
            <a:ext cx="3409950" cy="266699"/>
          </a:xfrm>
          <a:prstGeom prst="rect">
            <a:avLst/>
          </a:prstGeom>
        </p:spPr>
      </p:pic>
      <p:pic>
        <p:nvPicPr>
          <p:cNvPr id="4" name="图片 4" descr="textimage13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4364814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B 　2. C　3. D　4. A　5.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invention　2. impression　3. techniques　4. arranged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efficient　6. spread to　7. ensure　8. devoted </a:t>
            </a:r>
            <a:r>
              <a:rPr lang="zh-CN" altLang="en-US" sz="2010" kern="0" dirty="0" smtClean="0">
                <a:solidFill>
                  <a:srgbClr val="000000"/>
                </a:solidFill>
                <a:latin typeface="黑体" panose="02010600030101010101" pitchFamily="65" charset="-122"/>
                <a:ea typeface="方正宋黑_GBK" panose="03000509000000000000" pitchFamily="65" charset="-122"/>
              </a:rPr>
              <a:t>…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leads to　10. complicated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The printing technique in ancient China includes both block printing </a:t>
            </a:r>
            <a:endParaRPr lang="zh-CN" altLang="en-US"/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movable type printing.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As block printing was so complicated and difficult, it would take several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years to print a book.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He prepared different numbers of types for characters according to their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frequency of use in the texts.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technique of movable type printing was introduced to Japan and Ko-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 in the 14th century.</a:t>
            </a:r>
            <a:endParaRPr lang="zh-CN" altLang="en-US"/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in Depth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K 　　　2. E　　　3. C　　　4. B　　　5. M　　　6. G　　    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D　　　8. F　　　9. A　　　10. J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C　　　2. B　　　3. D　　　4. F　　　5. H　　　6. I　　　7.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　　　8. K　　　9. L　　　10. M</a:t>
            </a:r>
            <a:endParaRPr lang="zh-CN" altLang="en-US"/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D　2. C　3. D　4. B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13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A　2. B　3. D　4. A　5. C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property　2. consequence　3. financial　4. been set up</a:t>
            </a:r>
            <a:endParaRPr lang="zh-CN" altLang="en-US"/>
          </a:p>
        </p:txBody>
      </p:sp>
      <p:pic>
        <p:nvPicPr>
          <p:cNvPr id="3" name="图片 3" descr="textimage13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052830"/>
            <a:ext cx="3409950" cy="266699"/>
          </a:xfrm>
          <a:prstGeom prst="rect">
            <a:avLst/>
          </a:prstGeom>
        </p:spPr>
      </p:pic>
      <p:pic>
        <p:nvPicPr>
          <p:cNvPr id="4" name="图片 4" descr="textimage1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3052830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declare 　6. merge with　7. evolve from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response　9. in the end　10. decline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The Lehman Brothers played a precious role in the financial and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commercial industry of United States for more than 150 years.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Through public stock offerings and Lehman Brothers Holding Inc,Lehman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Brothers became independent in 1994.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Lehman Brothers might need to restructure its business portfolio be-</a:t>
            </a:r>
            <a:endParaRPr lang="zh-CN" altLang="en-US"/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cause of the poor performance of residential mortgage origination and securi-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tization business.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One of the major reasons for the bankruptcy of the Lehman Brothers is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because it put a huge investment in the subprime markets with high operat-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cost.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C. Socrates wrote his intellectual philosophies down, which makes him the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most famous conversationalist and philosopher.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D. Eastern and western philosophers may have different opinions toward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truth because of different thinking patterns.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Fill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blanks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using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words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phrases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below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Change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necessary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B　　　2. C　　　3. E　　　4. C　　　5. D　　　6. L　　　7.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　　　8. J　　　9. K　　　10. M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E　　　2. H　　　3. N　　　4. K　　　5. A　　　6. D　　　7.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O　　　8. B　　　9. M　　　10. F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1. B　2. A　3. D　4. B　5. C</a:t>
            </a:r>
            <a:endParaRPr lang="zh-CN" altLang="en-US"/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14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D 　2. C　3. B　4. A　5.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severe　2. sustainable　3. multiple　4. potential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are vital to　6. appealing　 7. implement</a:t>
            </a:r>
            <a:endParaRPr lang="zh-CN" altLang="en-US"/>
          </a:p>
        </p:txBody>
      </p:sp>
      <p:pic>
        <p:nvPicPr>
          <p:cNvPr id="3" name="图片 3" descr="textimage1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359246"/>
            <a:ext cx="3409950" cy="266699"/>
          </a:xfrm>
          <a:prstGeom prst="rect">
            <a:avLst/>
          </a:prstGeom>
        </p:spPr>
      </p:pic>
      <p:pic>
        <p:nvPicPr>
          <p:cNvPr id="4" name="图片 4" descr="textimage14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1359246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innovated　9. unlikely　10. emerged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All of us have to take action to protect our living environment.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The sustainable development refers to not only the sustainable develop-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ment of economy, but also the development of society.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 company hopes to tap into the vast community with a lot of vehicles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available, trying to turn all potential cars into shared vehicles.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Institute can conduct research on some issues that are likely to pro-</a:t>
            </a:r>
            <a:endParaRPr lang="zh-CN" altLang="en-US"/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mote the efficiency of the BNR Development.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L　　　2. B　　　3. H　　　4. D　　　5. J　　　6. C　　　7.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　　　8. A　　　9. E　　　10. 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</a:t>
            </a:r>
            <a:endParaRPr lang="zh-CN" altLang="en-US"/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H　　　2. N　　　3. A　　　4. L　　　5. B　　　6. O　　　7.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　　　8. G　　　9. D　　　10. 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B　3. D　4. A　5.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1610" kern="0" spc="25237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Unit 15</a:t>
            </a:r>
            <a:r>
              <a:rPr lang="zh-CN" altLang="en-US" sz="1610" kern="0" spc="25762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 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Ⅰ　Text</a:t>
            </a:r>
            <a:endParaRPr lang="zh-CN" altLang="en-US"/>
          </a:p>
        </p:txBody>
      </p:sp>
      <p:pic>
        <p:nvPicPr>
          <p:cNvPr id="3" name="图片 3" descr="textimage1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4364814"/>
            <a:ext cx="3409950" cy="266699"/>
          </a:xfrm>
          <a:prstGeom prst="rect">
            <a:avLst/>
          </a:prstGeom>
        </p:spPr>
      </p:pic>
      <p:pic>
        <p:nvPicPr>
          <p:cNvPr id="4" name="图片 4" descr="textimage14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3" y="4364814"/>
            <a:ext cx="3476624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Exercises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Ⅰ. 1. C 　2. D　3. A 　4. B　5. 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Ⅱ. 1. displayed　2. sufficient 　3. endurance　4. stimulates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puzzle　6. resistant　7. effective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implying 　9. absorption　10. inspired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1. It has been shown persuasively that exercise stimulates the birth of </a:t>
            </a:r>
            <a:endParaRPr lang="zh-CN" altLang="en-US"/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new mitochondria in muscle cells and improves the vitality of the existing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organelles.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It was unknown whether those active brain cells were actually adapting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changing.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In fact, human brains can be trained by exercising the body to allow you to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exercise more.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After doing exercises, 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mental fatigue can be reduced and thinking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can be sharpened even when one is not exercising. </a:t>
            </a:r>
            <a:endParaRPr lang="zh-CN" altLang="en-US"/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Part Ⅱ　Reading Comprehension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B　　　2. E　　　3. A　　　4. E　　　5. H　　　6. G　　　7.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J　　　8. I　　　9. J　　　10. K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B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K　　　2. M　　　3. I　　　4. E　　　5. H　　　6. A　　　7.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F　　　8. O　　　9. L　　　10. G</a:t>
            </a:r>
            <a:endParaRPr lang="zh-CN" altLang="en-US"/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C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C　2. B　3. C　4. A　5. D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3068010"/>
            <a:ext cx="8316000" cy="3051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1. I have a question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Nobel Prize for Peace.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2. He is always ready to help others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thus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living Lei Feng.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3. They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a new method of language teaching for years.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4. The desire to look attractive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3" name="图片 3" descr="textimage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476000"/>
            <a:ext cx="7380000" cy="90801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5. 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problem before making a final decision.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6. He was faced with the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 whether to return to his country or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not.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7. He is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 good father. He is also a good son as well as a good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husband.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8. Please take it with you. It will not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much space.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9. You can also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knowledge through practice.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10. When I left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the men were still </a:t>
            </a:r>
            <a:r>
              <a:rPr lang="zh-CN" altLang="en-US" sz="2010" u="sng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　　    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 the topic.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Ⅲ.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Translate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following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Chinese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sentences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English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1. 听到“哲学家”这个词时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人们常常想象古希腊哲学家们的样子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他们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留着长长的白胡须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穿着飘逸的长袍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坐在一起思考着人生的意义。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2. 为了理解什么是哲学家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懂得一点哲学是重要的。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3. 苏格拉底被处死的主要原因是他使得其他人质疑他们自己的信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仰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当局对此极为不满。</a:t>
            </a:r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　　4. 尽管古希腊可能是因其伟大的哲学家而闻名于世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但其他国家也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发展了自己的哲学思想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而且世界上的其他地方也不乏伟大的思想家。</a:t>
            </a:r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000" y="2833648"/>
            <a:ext cx="8316000" cy="3286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2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 A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section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going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read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passage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attached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b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to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statement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contains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given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of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I-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dentify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from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information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derived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may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choose</a:t>
            </a:r>
            <a:b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more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than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Each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paragraph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is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marked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0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letter</a:t>
            </a:r>
            <a:r>
              <a:rPr lang="zh-CN" altLang="en-US" sz="20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</a:t>
            </a:r>
            <a:endParaRPr lang="zh-CN" altLang="en-US"/>
          </a:p>
        </p:txBody>
      </p:sp>
      <p:pic>
        <p:nvPicPr>
          <p:cNvPr id="4" name="图片 4" descr="textimage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90384"/>
            <a:ext cx="7380000" cy="64326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A) Plato was born around the year 428 B.C. in Athens. His fa-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ther died while Plato was young, and his mother remarried 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Pyrilampes, in whose house Plato would grow up.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birth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name was Aristocles, and he gained the nickname Platon, mean-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 broad, because of his broad build. His family had a history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politics, and Plato was destined to (注定) a life in keeping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with this history. When Plato met Socrates, however, he had 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Children</a:t>
            </a:r>
            <a:r>
              <a:rPr lang="zh-CN" altLang="en-US" sz="3005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Love for Football in Senegal</a:t>
            </a:r>
            <a:endParaRPr lang="zh-CN" altLang="en-US"/>
          </a:p>
          <a:p>
            <a:pPr marL="0" indent="0" eaLnBrk="0" latinLnBrk="1" hangingPunct="0">
              <a:lnSpc>
                <a:spcPct val="100000"/>
              </a:lnSpc>
              <a:spcBef>
                <a:spcPts val="1635"/>
              </a:spcBef>
              <a:buNone/>
            </a:pPr>
            <a:r>
              <a:rPr lang="zh-CN" altLang="en-US" sz="3005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Olympic Games</a:t>
            </a: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 his definitive teacher. As Socrates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disciple (弟子), Plato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adopted his philosophy and style of debate, and directed his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studies toward the question of virtue and the formation of a no-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ble character.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B) Plato was in military service from 409 B.C. to 404 B.C.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When the Peloponnesian War ended in 404 B.C., he joined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Athenian oligarchy (雅典的寡头政治) of the Thirty Tyrants,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one of whose leaders was his uncle Charmides. The violence of 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this group quickly prompted Plato to leave it. In 403 B.C., when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democracy was restored in Athens, he had hopes of pursuing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original goal of a political career. Socrates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execution in 399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B.C. had a profound effect on Plato, and was perhaps the final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event that would convince him to leave Athenian politics forev-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C) Plato left Attica along with other friends of Socrates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traveled for the next twelve years. During this period he studied 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philosophy of his contemporaries, geometry (几何学), geol-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ogy (地质学), astronomy (天文学) and religion.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D) After 399 B.C. Plato began to write extensively. It is still up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for debate whether he was writing before Socrates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death,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order in which he wrote his major texts is also uncertain.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most scholars agree to divide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major work into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three distinct groups. The first of these is known as the Socratic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Dialogues because he stays close to the text of Socrates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teach-</a:t>
            </a:r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ings. They were probably written during the years of his travels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between 399 and 387 B.C..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E) Plato returned to Athens in 387 B.C. and, on land that had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once belonged to Academos, he founded a school of learning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which he called the Academy.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school is often described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as the first European university. Its curriculum offered subjects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including astronomy, biology, mathematics, political theory,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and philosophy. Plato hoped the Academy would provide a 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place where thinkers could work toward better government in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Grecian cities. He would preside(主持) over the Academy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until his death.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F) The period from 387 to 361 B.C. is often called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“middle” or transitional period. It is thought that he may have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written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Euthydemus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Menexenus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Cratylus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Republic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Phaedrus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Symposium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and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Phaedo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during this time. The major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difference between these texts and his earlier works is that he </a:t>
            </a:r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tends toward grander metaphysical themes and begins to estab-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lish his own voice in philosophy. Socrates still has a presence,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however, sometimes as a fictional character. The middle dia-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logues also reveal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method of hypothesis(假设).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G)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most influential work,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Republic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is also a part of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his middle dialogues. It is a discussion of the virtues of justice,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courage, wisdom, and moderation(中庸), of the individual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 society. It works with the central question of how to live a </a:t>
            </a:r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good life, asking what an ideal state would be like, and what de-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fines a just individual. These lead to more questions regarding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education of citizens, how government should be formed,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 nature of the soul, and the afterlife. The dialogue finishes by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reviewing various forms of government and describing the ideal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state, where only philosophers are fit to rule.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Republic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cov-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ers almost every aspect of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thought.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H) In 367 B.C., Plato was invited to be the personal tutor to 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Dionysus Ⅱ, the new ruler of Syracuse. Plato accepted the invi-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tation, but found on his arrival that the situation was not con-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ducive (有益的) for philosophy. He continued to teach the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young ruler until 365 B.C. when Syracuse entered a war. Plato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returned to Athens, and it was around this time that Plato</a:t>
            </a:r>
            <a:r>
              <a:rPr lang="zh-CN" altLang="en-US" sz="2410" kern="0" dirty="0" smtClean="0">
                <a:solidFill>
                  <a:srgbClr val="000000"/>
                </a:solidFill>
                <a:latin typeface="NEU-BZ" panose="02010600010101010101" pitchFamily="65" charset="-122"/>
                <a:ea typeface="NEU-BZ" panose="02010600010101010101" pitchFamily="65" charset="-122"/>
              </a:rPr>
              <a:t>􀆳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 fa-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mous pupil Aristotle began to study at the Academy. In 361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B.C. Plato returned to Syracuse in response to a letter from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Dion, the uncle and guardian of Dionysus Ⅱ, begging him to 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come back. However, finding the situation even more unpleas-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ant than his first visit, he returned to Athens almost as fast as he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had come.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I) Back at the Academy, Plato probably spent the rest of his life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writing and conversing. His work has also been influential in the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areas of logic and legal philosophy. </a:t>
            </a:r>
            <a:endParaRPr lang="zh-CN" altLang="en-US"/>
          </a:p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J) His final years at the Academy may be the years when he </a:t>
            </a:r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000" y="1260000"/>
            <a:ext cx="8316000" cy="486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ts val="3125"/>
              </a:spcBef>
              <a:buNone/>
            </a:pP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wrote the “Later” dialogues, including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Parmenides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The-</a:t>
            </a:r>
            <a:b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atetus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Sophist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Statesman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Timaeus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Philebus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, and </a:t>
            </a:r>
            <a:r>
              <a:rPr lang="zh-CN" altLang="en-US" sz="2410" i="1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Laws</a:t>
            </a: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Socrates has been delegated (委派) a minor role in these texts.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Plato uses these dialogues to take a closer look at his earlier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metaphysical speculations (形而上学思路). He discusses art,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including dance, music, poetry, architecture and drama, and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ethics in regards to immortality, the mind, and Realism. He also </a:t>
            </a:r>
            <a:b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</a:br>
            <a:r>
              <a:rPr lang="zh-CN" altLang="en-US" sz="2410" kern="0" dirty="0" smtClean="0">
                <a:solidFill>
                  <a:srgbClr val="000000"/>
                </a:solidFill>
                <a:latin typeface="Times New Roman" panose="02020603050405020304" pitchFamily="65" charset="-122"/>
                <a:ea typeface="方正宋黑_GBK" panose="03000509000000000000" pitchFamily="65" charset="-122"/>
              </a:rPr>
              <a:t>works with the philosophy of mathematics, politics and religion,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316702</Words>
  <Application>WPS 演示</Application>
  <PresentationFormat>全屏显示(4:3)</PresentationFormat>
  <Paragraphs>3741</Paragraphs>
  <Slides>848</Slides>
  <Notes>848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848</vt:i4>
      </vt:variant>
    </vt:vector>
  </HeadingPairs>
  <TitlesOfParts>
    <vt:vector size="860" baseType="lpstr">
      <vt:lpstr>Arial</vt:lpstr>
      <vt:lpstr>宋体</vt:lpstr>
      <vt:lpstr>Wingdings</vt:lpstr>
      <vt:lpstr>Times New Roman</vt:lpstr>
      <vt:lpstr>方正大黑简体</vt:lpstr>
      <vt:lpstr>方正宋黑_GBK</vt:lpstr>
      <vt:lpstr>NEU-BZ</vt:lpstr>
      <vt:lpstr>Calibri</vt:lpstr>
      <vt:lpstr>微软雅黑</vt:lpstr>
      <vt:lpstr>Arial Unicode MS</vt:lpstr>
      <vt:lpstr>黑体</vt:lpstr>
      <vt:lpstr>Office 主题</vt:lpstr>
      <vt:lpstr>新目标英语（2）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封面标题</dc:title>
  <dc:creator/>
  <cp:lastModifiedBy>沙漠的磊</cp:lastModifiedBy>
  <cp:revision>849</cp:revision>
  <dcterms:created xsi:type="dcterms:W3CDTF">2022-01-20T07:38:33Z</dcterms:created>
  <dcterms:modified xsi:type="dcterms:W3CDTF">2022-01-20T07:39:09Z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76E6EF70BF644557BA8F4FF05381C28E</vt:lpwstr>
  </property>
  <property fmtid="{D5CDD505-2E9C-101B-9397-08002B2CF9AE}" pid="3" name="KSOProductBuildVer">
    <vt:lpwstr>2052-11.1.0.11294</vt:lpwstr>
  </property>
</Properties>
</file>